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3T23:28:36.349" v="55" actId="26606"/>
      <pc:docMkLst>
        <pc:docMk/>
      </pc:docMkLst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0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4"/>
            <ac:spMk id="12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28:36.349" v="55" actId="26606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28:36.349" v="55" actId="26606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3988117"/>
            <a:ext cx="3108960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5800" b="1" i="0">
                <a:solidFill>
                  <a:srgbClr val="FFFFFF"/>
                </a:solidFill>
                <a:latin typeface="Cambria"/>
              </a:rPr>
              <a:t>3:x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53312"/>
            <a:ext cx="7315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1" i="0">
                <a:solidFill>
                  <a:srgbClr val="E8623C"/>
                </a:solidFill>
                <a:latin typeface="Calibri"/>
              </a:rPr>
              <a:t>MÓDULO DE PRÉ-FÍSICA  ·  AULA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10512"/>
            <a:ext cx="763524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600" b="1" i="0">
                <a:solidFill>
                  <a:srgbClr val="FFFFFF"/>
                </a:solidFill>
                <a:latin typeface="Cambria"/>
              </a:rPr>
              <a:t>Regra de Três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61488"/>
            <a:ext cx="7452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>
                <a:solidFill>
                  <a:srgbClr val="C9CCDA"/>
                </a:solidFill>
                <a:latin typeface="Calibri"/>
              </a:rPr>
              <a:t>Simples e composta: ferramenta indispensável para cálculos físicos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698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Por que a Regra de Três é Indispensável?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600" b="0" i="0">
                <a:solidFill>
                  <a:srgbClr val="2A2D3A"/>
                </a:solidFill>
                <a:latin typeface="Calibri"/>
              </a:rPr>
              <a:t>Depois de aprender a diferença entre proporcionalidade direta e inversa (Aula 9), podemos usar essa ideia de forma organizada, sem precisar decorar fórmulas para cada situação: essa ferramenta é a regra de três. Ela resolve desde conversões simples de unidade até problemas físicos com várias grandezas envolvidas.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10128"/>
            <a:ext cx="10881360" cy="129844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914400" y="3456432"/>
            <a:ext cx="10332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6B6E7C"/>
                </a:solidFill>
                <a:latin typeface="Calibri"/>
              </a:rPr>
              <a:t>Conversão simples de unidade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840480"/>
            <a:ext cx="1033272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n-NO" sz="2900" b="0">
                <a:solidFill>
                  <a:srgbClr val="2A2D3A"/>
                </a:solidFill>
                <a:latin typeface="Cambria"/>
              </a:rPr>
              <a:t>1 km — 1000 m     5 km — x m     </a:t>
            </a:r>
            <a:r>
              <a:rPr lang="nn-NO" sz="2900" b="1">
                <a:solidFill>
                  <a:srgbClr val="E8623C"/>
                </a:solidFill>
                <a:latin typeface="Cambria"/>
              </a:rPr>
              <a:t>→ x = 5000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33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Regra de Três Simples Direta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89888"/>
            <a:ext cx="10881360" cy="1261872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8" y="1572768"/>
            <a:ext cx="10479024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600" b="0" i="0">
                <a:solidFill>
                  <a:srgbClr val="C9CCDA"/>
                </a:solidFill>
                <a:latin typeface="Calibri"/>
              </a:rPr>
              <a:t>Quando as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grandezas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são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diretamente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proporcionais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,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montamos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as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razões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na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mesma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ordem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(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sem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 inverter) e </a:t>
            </a:r>
            <a:r>
              <a:rPr lang="pt-BR" sz="2600" b="0" i="0" err="1">
                <a:solidFill>
                  <a:srgbClr val="C9CCDA"/>
                </a:solidFill>
                <a:latin typeface="Calibri"/>
              </a:rPr>
              <a:t>igualamos</a:t>
            </a:r>
            <a:r>
              <a:rPr lang="pt-BR" sz="2600" b="0" i="0">
                <a:solidFill>
                  <a:srgbClr val="C9CCDA"/>
                </a:solidFill>
                <a:latin typeface="Calibri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508760" y="2816352"/>
            <a:ext cx="9171432" cy="1307592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08760" y="3116205"/>
            <a:ext cx="917143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4000" b="1" i="0">
                <a:solidFill>
                  <a:srgbClr val="E8623C"/>
                </a:solidFill>
                <a:latin typeface="Cambria"/>
              </a:rPr>
              <a:t>A₁/A₂ = B₁/B₂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315968"/>
            <a:ext cx="10881360" cy="100584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4595750"/>
            <a:ext cx="10442448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300" b="0" i="1">
                <a:solidFill>
                  <a:srgbClr val="D8DAE6"/>
                </a:solidFill>
                <a:latin typeface="Calibri"/>
              </a:rPr>
              <a:t>Exemplo: se 3 kg de maçãs custam R$ 12, quanto custam 5 kg? 3/5 = 12/x → x = R$ 20.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33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Regra de Três Simples Inversa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89888"/>
            <a:ext cx="10881360" cy="12801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8" y="1572768"/>
            <a:ext cx="10479024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600" b="0" i="0">
                <a:solidFill>
                  <a:srgbClr val="2A2D3A"/>
                </a:solidFill>
                <a:latin typeface="Calibri"/>
              </a:rPr>
              <a:t>Quando as grandezas são inversamente proporcionais, invertemos uma das razões antes de igualar:</a:t>
            </a:r>
          </a:p>
        </p:txBody>
      </p:sp>
      <p:sp>
        <p:nvSpPr>
          <p:cNvPr id="5" name="Rectangle 4"/>
          <p:cNvSpPr/>
          <p:nvPr/>
        </p:nvSpPr>
        <p:spPr>
          <a:xfrm>
            <a:off x="1508760" y="2816352"/>
            <a:ext cx="9171432" cy="130759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08760" y="3116205"/>
            <a:ext cx="917143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4000" b="1" i="0">
                <a:solidFill>
                  <a:srgbClr val="E8623C"/>
                </a:solidFill>
                <a:latin typeface="Cambria"/>
              </a:rPr>
              <a:t>A₁/A₂ = B₂/B₁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315968"/>
            <a:ext cx="10881360" cy="10972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8" y="4479887"/>
            <a:ext cx="10479024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200" b="0" i="1" err="1">
                <a:solidFill>
                  <a:srgbClr val="FFFFFF"/>
                </a:solidFill>
                <a:latin typeface="Calibri"/>
              </a:rPr>
              <a:t>Exemplo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corrigido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: 8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operários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constroem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um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muro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em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6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dias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. Com 4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operários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: 8/4 = x/6 → x = 12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dias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(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não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3 —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mais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tempo, pois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há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menos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 </a:t>
            </a:r>
            <a:r>
              <a:rPr lang="pt-BR" sz="2200" b="0" i="1" err="1">
                <a:solidFill>
                  <a:srgbClr val="FFFFFF"/>
                </a:solidFill>
                <a:latin typeface="Calibri"/>
              </a:rPr>
              <a:t>operários</a:t>
            </a:r>
            <a:r>
              <a:rPr lang="pt-BR" sz="2200" b="0" i="1">
                <a:solidFill>
                  <a:srgbClr val="FFFFFF"/>
                </a:solidFill>
                <a:latin typeface="Calibri"/>
              </a:rPr>
              <a:t>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Regra de Três Composta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>
                <a:solidFill>
                  <a:srgbClr val="D8DAE6"/>
                </a:solidFill>
                <a:latin typeface="Calibri"/>
              </a:rPr>
              <a:t>Quando há três ou mais grandezas envolvidas, cada uma deve ser comparada individualmente com a grandeza procurada antes de montar a equação final.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450592"/>
            <a:ext cx="10881360" cy="2907792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" name="TextBox 4"/>
          <p:cNvSpPr txBox="1"/>
          <p:nvPr/>
        </p:nvSpPr>
        <p:spPr>
          <a:xfrm>
            <a:off x="914400" y="2688336"/>
            <a:ext cx="10314432" cy="1949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lang="pt-BR" sz="2400" b="0">
                <a:solidFill>
                  <a:srgbClr val="C9CCDA"/>
                </a:solidFill>
                <a:latin typeface="Calibri"/>
              </a:rPr>
              <a:t>6 máquinas produzem 300 peças em 5 dias. Quantas peças 9 máquinas produzem em 8 dias?</a:t>
            </a:r>
          </a:p>
          <a:p>
            <a:pPr algn="l">
              <a:spcAft>
                <a:spcPts val="1000"/>
              </a:spcAft>
            </a:pPr>
            <a:r>
              <a:rPr lang="pt-BR" sz="2600" b="0">
                <a:solidFill>
                  <a:srgbClr val="FFFFFF"/>
                </a:solidFill>
                <a:latin typeface="Cambria"/>
              </a:rPr>
              <a:t>máquinas e dias: ambos diretamente proporcionais às peças</a:t>
            </a:r>
          </a:p>
          <a:p>
            <a:pPr algn="l">
              <a:spcAft>
                <a:spcPts val="1000"/>
              </a:spcAft>
            </a:pPr>
            <a:r>
              <a:rPr lang="pt-BR" sz="3000" b="1">
                <a:solidFill>
                  <a:srgbClr val="E8623C"/>
                </a:solidFill>
                <a:latin typeface="Cambria"/>
              </a:rPr>
              <a:t>(6×5)/300 = (9×8)/x  →  x = 720 peças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Como Classificar Cada Grandeza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53312"/>
            <a:ext cx="5257800" cy="422452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4709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>
                <a:solidFill>
                  <a:srgbClr val="6B6E7C"/>
                </a:solidFill>
                <a:latin typeface="Calibri"/>
              </a:rPr>
              <a:t>Passo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470916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600" b="0" i="0">
                <a:solidFill>
                  <a:srgbClr val="2A2D3A"/>
                </a:solidFill>
                <a:latin typeface="Calibri"/>
              </a:rPr>
              <a:t>Fixe a grandeza procurada e compare-a, uma de cada vez, com cada outra grandeza do problema (mantendo as demais constantes na imaginação).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3640" y="1353312"/>
            <a:ext cx="5257800" cy="4224528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TextBox 6"/>
          <p:cNvSpPr txBox="1"/>
          <p:nvPr/>
        </p:nvSpPr>
        <p:spPr>
          <a:xfrm>
            <a:off x="6537960" y="1600200"/>
            <a:ext cx="4709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>
                <a:solidFill>
                  <a:srgbClr val="C9CCDA"/>
                </a:solidFill>
                <a:latin typeface="Calibri"/>
              </a:rPr>
              <a:t>Passo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2103120"/>
            <a:ext cx="470916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600" b="0" i="0">
                <a:solidFill>
                  <a:srgbClr val="D8DAE6"/>
                </a:solidFill>
                <a:latin typeface="Calibri"/>
              </a:rPr>
              <a:t>Use o critério da Aula 9: razão constante = direta (não inverte); produto constante = inversa (inverte a razão dessa grandeza).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881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Erro Comum — Inverter a Grandeza Errada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07592"/>
            <a:ext cx="10881360" cy="1536192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TextBox 3"/>
          <p:cNvSpPr txBox="1"/>
          <p:nvPr/>
        </p:nvSpPr>
        <p:spPr>
          <a:xfrm>
            <a:off x="841248" y="1420213"/>
            <a:ext cx="10469880" cy="129266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600" b="1" i="0">
                <a:solidFill>
                  <a:srgbClr val="C0392B"/>
                </a:solidFill>
                <a:latin typeface="Calibri"/>
              </a:rPr>
              <a:t>Na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regra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de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três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composta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, é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comum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esquecer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de inverter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uma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grandeza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inversamente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proporcional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—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ou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inverter,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por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engano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,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uma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que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é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diretamente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 </a:t>
            </a:r>
            <a:r>
              <a:rPr lang="pt-BR" sz="2600" b="1" i="0" err="1">
                <a:solidFill>
                  <a:srgbClr val="C0392B"/>
                </a:solidFill>
                <a:latin typeface="Calibri"/>
              </a:rPr>
              <a:t>proporcional</a:t>
            </a:r>
            <a:r>
              <a:rPr lang="pt-BR" sz="2600" b="1" i="0">
                <a:solidFill>
                  <a:srgbClr val="C0392B"/>
                </a:solidFill>
                <a:latin typeface="Calibri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72384"/>
            <a:ext cx="10881360" cy="248716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3410712"/>
            <a:ext cx="1033272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pt-BR" sz="2600" b="1">
                <a:solidFill>
                  <a:srgbClr val="6B6E7C"/>
                </a:solidFill>
                <a:latin typeface="Calibri"/>
              </a:rPr>
              <a:t>Antes de </a:t>
            </a:r>
            <a:r>
              <a:rPr lang="pt-BR" sz="2600" b="1" err="1">
                <a:solidFill>
                  <a:srgbClr val="6B6E7C"/>
                </a:solidFill>
                <a:latin typeface="Calibri"/>
              </a:rPr>
              <a:t>montar</a:t>
            </a:r>
            <a:r>
              <a:rPr lang="pt-BR" sz="2600" b="1">
                <a:solidFill>
                  <a:srgbClr val="6B6E7C"/>
                </a:solidFill>
                <a:latin typeface="Calibri"/>
              </a:rPr>
              <a:t> a </a:t>
            </a:r>
            <a:r>
              <a:rPr lang="pt-BR" sz="2600" b="1" err="1">
                <a:solidFill>
                  <a:srgbClr val="6B6E7C"/>
                </a:solidFill>
                <a:latin typeface="Calibri"/>
              </a:rPr>
              <a:t>equação</a:t>
            </a:r>
            <a:r>
              <a:rPr lang="pt-BR" sz="2600" b="1">
                <a:solidFill>
                  <a:srgbClr val="6B6E7C"/>
                </a:solidFill>
                <a:latin typeface="Calibri"/>
              </a:rPr>
              <a:t>, </a:t>
            </a:r>
            <a:r>
              <a:rPr lang="pt-BR" sz="2600" b="1" err="1">
                <a:solidFill>
                  <a:srgbClr val="6B6E7C"/>
                </a:solidFill>
                <a:latin typeface="Calibri"/>
              </a:rPr>
              <a:t>classifique</a:t>
            </a:r>
            <a:r>
              <a:rPr lang="pt-BR" sz="2600" b="1">
                <a:solidFill>
                  <a:srgbClr val="6B6E7C"/>
                </a:solidFill>
                <a:latin typeface="Calibri"/>
              </a:rPr>
              <a:t> CADA </a:t>
            </a:r>
            <a:r>
              <a:rPr lang="pt-BR" sz="2600" b="1" err="1">
                <a:solidFill>
                  <a:srgbClr val="6B6E7C"/>
                </a:solidFill>
                <a:latin typeface="Calibri"/>
              </a:rPr>
              <a:t>grandeza</a:t>
            </a:r>
            <a:r>
              <a:rPr lang="pt-BR" sz="2600" b="1">
                <a:solidFill>
                  <a:srgbClr val="6B6E7C"/>
                </a:solidFill>
                <a:latin typeface="Calibri"/>
              </a:rPr>
              <a:t> </a:t>
            </a:r>
            <a:r>
              <a:rPr lang="pt-BR" sz="2600" b="1" err="1">
                <a:solidFill>
                  <a:srgbClr val="6B6E7C"/>
                </a:solidFill>
                <a:latin typeface="Calibri"/>
              </a:rPr>
              <a:t>isoladamente</a:t>
            </a:r>
            <a:r>
              <a:rPr lang="pt-BR" sz="2600" b="1">
                <a:solidFill>
                  <a:srgbClr val="6B6E7C"/>
                </a:solidFill>
                <a:latin typeface="Calibri"/>
              </a:rPr>
              <a:t>:</a:t>
            </a:r>
          </a:p>
          <a:p>
            <a:pPr algn="l">
              <a:spcAft>
                <a:spcPts val="1200"/>
              </a:spcAft>
            </a:pPr>
            <a:r>
              <a:rPr lang="pt-BR" sz="2800" b="0">
                <a:solidFill>
                  <a:srgbClr val="2A2D3A"/>
                </a:solidFill>
                <a:latin typeface="Cambria"/>
              </a:rPr>
              <a:t>"Se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essa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grandeza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aumentar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sozinha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, a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resposta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aumenta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(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direta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)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ou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diminui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 (</a:t>
            </a:r>
            <a:r>
              <a:rPr lang="pt-BR" sz="2800" b="0" err="1">
                <a:solidFill>
                  <a:srgbClr val="2A2D3A"/>
                </a:solidFill>
                <a:latin typeface="Cambria"/>
              </a:rPr>
              <a:t>inversa</a:t>
            </a:r>
            <a:r>
              <a:rPr lang="pt-BR" sz="2800" b="0">
                <a:solidFill>
                  <a:srgbClr val="2A2D3A"/>
                </a:solidFill>
                <a:latin typeface="Cambria"/>
              </a:rPr>
              <a:t>)?"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07592"/>
            <a:ext cx="10881360" cy="111556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TextBox 3"/>
          <p:cNvSpPr txBox="1"/>
          <p:nvPr/>
        </p:nvSpPr>
        <p:spPr>
          <a:xfrm>
            <a:off x="877824" y="1320522"/>
            <a:ext cx="10405872" cy="11079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200" b="1">
                <a:solidFill>
                  <a:srgbClr val="E8623C"/>
                </a:solidFill>
                <a:latin typeface="Calibri"/>
              </a:rPr>
              <a:t>Problema:  </a:t>
            </a:r>
            <a:r>
              <a:rPr lang="pt-BR" sz="2200" b="0">
                <a:solidFill>
                  <a:srgbClr val="2A2D3A"/>
                </a:solidFill>
                <a:latin typeface="Calibri"/>
              </a:rPr>
              <a:t>4 torneiras enchem, em 3 horas, um tanque de 6000 litros. Quantas horas 3 torneiras levarão para enchar um tanque de 4500 litros, mantendo a mesma vazão por torneira?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2578608"/>
            <a:ext cx="104058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1">
                <a:solidFill>
                  <a:srgbClr val="6B6E7C"/>
                </a:solidFill>
                <a:latin typeface="Calibri"/>
              </a:rPr>
              <a:t>1. Classificar cada grandeza:  </a:t>
            </a:r>
            <a:r>
              <a:rPr lang="pt-BR" sz="2200" b="0">
                <a:solidFill>
                  <a:srgbClr val="2A2D3A"/>
                </a:solidFill>
                <a:latin typeface="Calibri"/>
              </a:rPr>
              <a:t>torneiras — inversa (menos torneiras, mais tempo); volume — direta (mais litros, mais tempo)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" y="3401568"/>
            <a:ext cx="104058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1">
                <a:solidFill>
                  <a:srgbClr val="6B6E7C"/>
                </a:solidFill>
                <a:latin typeface="Calibri"/>
              </a:rPr>
              <a:t>2. Montar a equação com a inversão correta:  </a:t>
            </a:r>
            <a:r>
              <a:rPr lang="pt-BR" sz="2200" b="0">
                <a:solidFill>
                  <a:srgbClr val="2A2D3A"/>
                </a:solidFill>
                <a:latin typeface="Calibri"/>
              </a:rPr>
              <a:t>3/4 = 6000/4500 × 3/x  (torneiras invertida)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224528"/>
            <a:ext cx="10881360" cy="13716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8" name="TextBox 7"/>
          <p:cNvSpPr txBox="1"/>
          <p:nvPr/>
        </p:nvSpPr>
        <p:spPr>
          <a:xfrm>
            <a:off x="804672" y="4657862"/>
            <a:ext cx="105613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800" b="1" i="0">
                <a:solidFill>
                  <a:srgbClr val="FFFFFF"/>
                </a:solidFill>
                <a:latin typeface="Cambria"/>
              </a:rPr>
              <a:t>4×3×6000 = 3×x×4500  →  x = 2,67 horas (2 h e 40 min)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8912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53312"/>
            <a:ext cx="6720840" cy="437083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27632"/>
            <a:ext cx="3840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29968"/>
            <a:ext cx="6126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>
                <a:solidFill>
                  <a:srgbClr val="2A2D3A"/>
                </a:solidFill>
                <a:latin typeface="Calibri"/>
              </a:rPr>
              <a:t>Um carro percorre 150 km em 2 horas, a velocidade constante. Quanto tempo levará para percorrer 450 km?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749039"/>
            <a:ext cx="6126480" cy="1554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3941063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361688"/>
            <a:ext cx="56235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>
                <a:solidFill>
                  <a:srgbClr val="2A2D3A"/>
                </a:solidFill>
                <a:latin typeface="Calibri"/>
              </a:rPr>
              <a:t>Velocidade constante — distância e tempo são diretamente proporcionais.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54112" y="1353312"/>
            <a:ext cx="3767328" cy="437083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302752" y="2286000"/>
            <a:ext cx="1627632" cy="1627632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2986962"/>
            <a:ext cx="162763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3600" b="1" i="0">
                <a:solidFill>
                  <a:srgbClr val="FFFFFF"/>
                </a:solidFill>
                <a:latin typeface="Cambria"/>
              </a:rPr>
              <a:t>3:x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1583" y="4572000"/>
            <a:ext cx="31546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>
                <a:solidFill>
                  <a:srgbClr val="E8623C"/>
                </a:solidFill>
                <a:latin typeface="Cambria"/>
              </a:rPr>
              <a:t>[ ? ] horas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548640"/>
            <a:ext cx="877824" cy="877824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866447"/>
            <a:ext cx="87782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400" b="1" i="0">
                <a:solidFill>
                  <a:srgbClr val="FFFFFF"/>
                </a:solidFill>
                <a:latin typeface="Cambria"/>
              </a:rPr>
              <a:t>3:x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0784" y="548640"/>
            <a:ext cx="9326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527048"/>
            <a:ext cx="5394960" cy="32461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663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21992"/>
            <a:ext cx="482803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pt-BR" sz="1800" b="0">
                <a:solidFill>
                  <a:srgbClr val="FFFFFF"/>
                </a:solidFill>
                <a:latin typeface="Calibri"/>
              </a:rPr>
              <a:t>Diretamente proporcional (velocidade constante)</a:t>
            </a:r>
          </a:p>
          <a:p>
            <a:pPr algn="l">
              <a:spcAft>
                <a:spcPts val="800"/>
              </a:spcAft>
            </a:pPr>
            <a:r>
              <a:rPr lang="pt-BR" sz="1800" b="0">
                <a:solidFill>
                  <a:srgbClr val="FFFFFF"/>
                </a:solidFill>
                <a:latin typeface="Calibri"/>
              </a:rPr>
              <a:t>150/2 = 450/x</a:t>
            </a:r>
          </a:p>
          <a:p>
            <a:pPr algn="l">
              <a:spcAft>
                <a:spcPts val="800"/>
              </a:spcAft>
            </a:pPr>
            <a:r>
              <a:rPr lang="pt-BR" sz="1800" b="0">
                <a:solidFill>
                  <a:srgbClr val="C9CCDA"/>
                </a:solidFill>
                <a:latin typeface="Calibri"/>
              </a:rPr>
              <a:t>x = 450 × 2 / 150</a:t>
            </a:r>
          </a:p>
          <a:p>
            <a:pPr algn="l">
              <a:spcAft>
                <a:spcPts val="800"/>
              </a:spcAft>
            </a:pPr>
            <a:r>
              <a:rPr lang="pt-BR" sz="2800" b="1">
                <a:solidFill>
                  <a:srgbClr val="E8623C"/>
                </a:solidFill>
                <a:latin typeface="Calibri"/>
              </a:rPr>
              <a:t>= 6 horas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527048"/>
            <a:ext cx="5349240" cy="324612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783080"/>
            <a:ext cx="4754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221992"/>
            <a:ext cx="4736592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>
                <a:solidFill>
                  <a:srgbClr val="2A2D3A"/>
                </a:solidFill>
                <a:latin typeface="Calibri"/>
              </a:rPr>
              <a:t>A regra de três organiza a proporcionalidade em um procedimento de cálculo: na simples direta, mantém-se a ordem das razões; na inversa, inverte-se uma delas. Na composta, cada grandeza deve ser classificada individualmente antes de montar a equação final.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965192"/>
            <a:ext cx="1005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err="1">
                <a:solidFill>
                  <a:srgbClr val="9AA0B4"/>
                </a:solidFill>
                <a:latin typeface="Calibri"/>
              </a:rPr>
              <a:t>Próxima</a:t>
            </a:r>
            <a:r>
              <a:rPr lang="pt-BR" sz="1800" b="0" i="0">
                <a:solidFill>
                  <a:srgbClr val="9AA0B4"/>
                </a:solidFill>
                <a:latin typeface="Calibri"/>
              </a:rPr>
              <a:t> aula: Equação de Primeiro Grau.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736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2026-09-03T23:28:47Z</dcterms:modified>
  <cp:category/>
</cp:coreProperties>
</file>