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custSel modSld">
      <pc:chgData name="Marcos Oliveira" userId="80e6a4d8f6082d78" providerId="LiveId" clId="{3451CDAF-3C47-4B5C-BFB8-180CCD0EFD35}" dt="2026-09-03T23:58:58.298" v="19" actId="947"/>
      <pc:docMkLst>
        <pc:docMk/>
      </pc:docMkLst>
      <pc:sldChg chg="modSp mod">
        <pc:chgData name="Marcos Oliveira" userId="80e6a4d8f6082d78" providerId="LiveId" clId="{3451CDAF-3C47-4B5C-BFB8-180CCD0EFD35}" dt="2026-09-03T23:46:14.329" v="0" actId="26606"/>
        <pc:sldMkLst>
          <pc:docMk/>
          <pc:sldMk cId="0" sldId="256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6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6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46:14.329" v="0" actId="26606"/>
        <pc:sldMkLst>
          <pc:docMk/>
          <pc:sldMk cId="0" sldId="257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7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46:14.329" v="0" actId="26606"/>
        <pc:sldMkLst>
          <pc:docMk/>
          <pc:sldMk cId="0" sldId="258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8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46:14.329" v="0" actId="26606"/>
        <pc:sldMkLst>
          <pc:docMk/>
          <pc:sldMk cId="0" sldId="259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9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9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46:14.329" v="0" actId="26606"/>
        <pc:sldMkLst>
          <pc:docMk/>
          <pc:sldMk cId="0" sldId="260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0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0"/>
            <ac:spMk id="5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56:13.683" v="5" actId="947"/>
        <pc:sldMkLst>
          <pc:docMk/>
          <pc:sldMk cId="0" sldId="261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1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1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56:13.683" v="5" actId="947"/>
          <ac:spMkLst>
            <pc:docMk/>
            <pc:sldMk cId="0" sldId="261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56:53.871" v="9" actId="947"/>
        <pc:sldMkLst>
          <pc:docMk/>
          <pc:sldMk cId="0" sldId="262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2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56:53.871" v="9" actId="947"/>
          <ac:spMkLst>
            <pc:docMk/>
            <pc:sldMk cId="0" sldId="262"/>
            <ac:spMk id="5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57:17.265" v="11" actId="947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57:09.623" v="10" actId="947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57:17.265" v="11" actId="947"/>
          <ac:spMkLst>
            <pc:docMk/>
            <pc:sldMk cId="0" sldId="263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3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3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57:57.855" v="15" actId="947"/>
        <pc:sldMkLst>
          <pc:docMk/>
          <pc:sldMk cId="0" sldId="264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4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57:41.348" v="13" actId="947"/>
          <ac:spMkLst>
            <pc:docMk/>
            <pc:sldMk cId="0" sldId="264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4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57:50.644" v="14" actId="947"/>
          <ac:spMkLst>
            <pc:docMk/>
            <pc:sldMk cId="0" sldId="264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4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57:57.855" v="15" actId="947"/>
          <ac:spMkLst>
            <pc:docMk/>
            <pc:sldMk cId="0" sldId="264"/>
            <ac:spMk id="12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58:58.298" v="19" actId="947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5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5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5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58:58.298" v="19" actId="947"/>
          <ac:spMkLst>
            <pc:docMk/>
            <pc:sldMk cId="0" sldId="265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5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5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46:14.329" v="0" actId="26606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58200" y="1691640"/>
            <a:ext cx="2971800" cy="297180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458200" y="2715875"/>
            <a:ext cx="2971800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5400" b="1" i="0">
                <a:solidFill>
                  <a:srgbClr val="FFFFFF"/>
                </a:solidFill>
                <a:latin typeface="Cambria"/>
              </a:rPr>
              <a:t>x=?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40932"/>
            <a:ext cx="690372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1" i="0">
                <a:solidFill>
                  <a:srgbClr val="E8623C"/>
                </a:solidFill>
                <a:latin typeface="Calibri"/>
              </a:rPr>
              <a:t>MÓDULO DE PRÉ-FÍSICA  ·  AULA 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67602"/>
            <a:ext cx="6995160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4600" b="1" i="0">
                <a:solidFill>
                  <a:srgbClr val="FFFFFF"/>
                </a:solidFill>
                <a:latin typeface="Cambria"/>
              </a:rPr>
              <a:t>Equações do 1º Grau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021532"/>
            <a:ext cx="690372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200" b="0" i="0">
                <a:solidFill>
                  <a:srgbClr val="C9CCDA"/>
                </a:solidFill>
                <a:latin typeface="Calibri"/>
              </a:rPr>
              <a:t>Isolando variáveis e interpretando incógnitas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3767328"/>
            <a:ext cx="2057400" cy="18288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87751"/>
            <a:ext cx="1081735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3400" b="1" i="0">
                <a:solidFill>
                  <a:srgbClr val="2A2D3A"/>
                </a:solidFill>
                <a:latin typeface="Cambria"/>
              </a:rPr>
              <a:t>Por que Isolar Variáveis Importa na Física?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98448"/>
            <a:ext cx="10817352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900" b="0" i="0">
                <a:solidFill>
                  <a:srgbClr val="2A2D3A"/>
                </a:solidFill>
                <a:latin typeface="Calibri"/>
              </a:rPr>
              <a:t>Fórmulas físicas escondem incógnitas dentro de suas letras. A fórmula v = v0 + at relaciona velocidade, velocidade inicial, aceleração e tempo — mas, se quisermos descobrir o tempo, precisamos isolar t. Saber isolar variáveis é essencial para resolver qualquer problema físico quantitativo.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3182112"/>
            <a:ext cx="10817352" cy="1353312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3285706"/>
            <a:ext cx="10314432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500" b="1" i="0">
                <a:solidFill>
                  <a:srgbClr val="6B6E7C"/>
                </a:solidFill>
                <a:latin typeface="Calibri"/>
              </a:rPr>
              <a:t>Equação horária do MRU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" y="3785279"/>
            <a:ext cx="10314432" cy="3847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fr-FR" sz="1700" b="0">
                <a:solidFill>
                  <a:srgbClr val="2A2D3A"/>
                </a:solidFill>
                <a:latin typeface="Cambria"/>
              </a:rPr>
              <a:t>x = x0 + vt     </a:t>
            </a:r>
            <a:r>
              <a:rPr lang="fr-FR" sz="1700" b="0">
                <a:solidFill>
                  <a:srgbClr val="6B6E7C"/>
                </a:solidFill>
                <a:latin typeface="Cambria"/>
              </a:rPr>
              <a:t>→     </a:t>
            </a:r>
            <a:r>
              <a:rPr lang="fr-FR" sz="1900" b="1">
                <a:solidFill>
                  <a:srgbClr val="E8623C"/>
                </a:solidFill>
                <a:latin typeface="Cambria"/>
              </a:rPr>
              <a:t>isolando t: t = (x − x0) /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87751"/>
            <a:ext cx="1081735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3400" b="1" i="0">
                <a:solidFill>
                  <a:srgbClr val="FFFFFF"/>
                </a:solidFill>
                <a:latin typeface="Cambria"/>
              </a:rPr>
              <a:t>A Estrutura da Equação do 1º Grau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1353312"/>
            <a:ext cx="8988552" cy="11887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00200" y="1547562"/>
            <a:ext cx="8988552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4600" b="1" i="0">
                <a:solidFill>
                  <a:srgbClr val="E8623C"/>
                </a:solidFill>
                <a:latin typeface="Cambria"/>
              </a:rPr>
              <a:t>ax + b = c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724912"/>
            <a:ext cx="10817352" cy="1664208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2834640"/>
            <a:ext cx="1031443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900" b="0" i="0">
                <a:solidFill>
                  <a:srgbClr val="C9CCDA"/>
                </a:solidFill>
                <a:latin typeface="Calibri"/>
              </a:rPr>
              <a:t>a = coeficiente (multiplica a incógnita)
x = incógnita (o valor desconhecido)
b = termo constante
c = resultado conhecido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4590288"/>
            <a:ext cx="10817352" cy="749808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4779076"/>
            <a:ext cx="10314432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0" i="1">
                <a:solidFill>
                  <a:srgbClr val="D8DAE6"/>
                </a:solidFill>
                <a:latin typeface="Calibri"/>
              </a:rPr>
              <a:t>Resolver a equação significa descobrir o valor de x que satisfaz a igualdade.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87751"/>
            <a:ext cx="1081735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3400" b="1" i="0">
                <a:solidFill>
                  <a:srgbClr val="2A2D3A"/>
                </a:solidFill>
                <a:latin typeface="Cambria"/>
              </a:rPr>
              <a:t>O Princípio da Balança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61872"/>
            <a:ext cx="10817352" cy="93268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1420439"/>
            <a:ext cx="1031443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0" i="0">
                <a:solidFill>
                  <a:srgbClr val="2A2D3A"/>
                </a:solidFill>
                <a:latin typeface="Calibri"/>
              </a:rPr>
              <a:t>Uma equação é como uma balança em equilíbrio: o que se faz de um lado deve ser feito também do outro lado, para que a igualdade se mantenha.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487168"/>
            <a:ext cx="10817352" cy="2670048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2679192"/>
            <a:ext cx="1031443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2200" b="0">
                <a:solidFill>
                  <a:srgbClr val="FFFFFF"/>
                </a:solidFill>
                <a:latin typeface="Cambria"/>
              </a:rPr>
              <a:t>5x + 3 = 18</a:t>
            </a:r>
          </a:p>
          <a:p>
            <a:pPr algn="l">
              <a:spcAft>
                <a:spcPts val="600"/>
              </a:spcAft>
            </a:pPr>
            <a:r>
              <a:rPr lang="pt-BR" sz="1900" b="0">
                <a:solidFill>
                  <a:srgbClr val="C9CCDA"/>
                </a:solidFill>
                <a:latin typeface="Cambria"/>
              </a:rPr>
              <a:t>Subtrair 3 dos dois lados:   5x + 3 − 3 = 18 − 3   →   5x = 15</a:t>
            </a:r>
          </a:p>
          <a:p>
            <a:pPr algn="l">
              <a:spcAft>
                <a:spcPts val="600"/>
              </a:spcAft>
            </a:pPr>
            <a:r>
              <a:rPr lang="pt-BR" sz="1900" b="0">
                <a:solidFill>
                  <a:srgbClr val="C9CCDA"/>
                </a:solidFill>
                <a:latin typeface="Cambria"/>
              </a:rPr>
              <a:t>Dividir os dois lados por 5:   x = 15 / 5</a:t>
            </a:r>
          </a:p>
          <a:p>
            <a:pPr algn="l">
              <a:spcAft>
                <a:spcPts val="600"/>
              </a:spcAft>
            </a:pPr>
            <a:r>
              <a:rPr lang="pt-BR" sz="2900" b="1">
                <a:solidFill>
                  <a:srgbClr val="E8623C"/>
                </a:solidFill>
                <a:latin typeface="Cambria"/>
              </a:rPr>
              <a:t>x =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71"/>
            <a:ext cx="1081735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3400" b="1" i="0">
                <a:solidFill>
                  <a:srgbClr val="FFFFFF"/>
                </a:solidFill>
                <a:latin typeface="Cambria"/>
              </a:rPr>
              <a:t>Isolando uma Variável com Coeficiente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53312"/>
            <a:ext cx="1081735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900" b="0" i="0">
                <a:solidFill>
                  <a:srgbClr val="D8DAE6"/>
                </a:solidFill>
                <a:latin typeface="Calibri"/>
              </a:rPr>
              <a:t>Quando a incógnita está multiplicada por um coeficiente, dividimos os dois lados da equação por esse coeficiente para isolá-la.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450592"/>
            <a:ext cx="10817352" cy="2633472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2660904"/>
            <a:ext cx="10314432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1700" b="0">
                <a:solidFill>
                  <a:srgbClr val="C9CCDA"/>
                </a:solidFill>
                <a:latin typeface="Calibri"/>
              </a:rPr>
              <a:t>Segunda lei de Newton: F = m·a</a:t>
            </a:r>
          </a:p>
          <a:p>
            <a:pPr algn="l">
              <a:spcAft>
                <a:spcPts val="600"/>
              </a:spcAft>
            </a:pPr>
            <a:r>
              <a:rPr lang="pt-BR" sz="1900" b="0">
                <a:solidFill>
                  <a:srgbClr val="FFFFFF"/>
                </a:solidFill>
                <a:latin typeface="Cambria"/>
              </a:rPr>
              <a:t>Queremos isolar a massa m:</a:t>
            </a:r>
          </a:p>
          <a:p>
            <a:pPr algn="l">
              <a:spcAft>
                <a:spcPts val="600"/>
              </a:spcAft>
            </a:pPr>
            <a:r>
              <a:rPr lang="pt-BR" sz="2900" b="1">
                <a:solidFill>
                  <a:srgbClr val="E8623C"/>
                </a:solidFill>
                <a:latin typeface="Cambria"/>
              </a:rPr>
              <a:t>m = F /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44511"/>
            <a:ext cx="10817352" cy="53860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900" b="1" i="0">
                <a:solidFill>
                  <a:srgbClr val="2A2D3A"/>
                </a:solidFill>
                <a:latin typeface="Cambria"/>
              </a:rPr>
              <a:t>Isolando uma Variável dentro de uma Fórmula Física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61872"/>
            <a:ext cx="10817352" cy="1078992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1493591"/>
            <a:ext cx="1031443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0" i="0">
                <a:solidFill>
                  <a:srgbClr val="2A2D3A"/>
                </a:solidFill>
                <a:latin typeface="Calibri"/>
              </a:rPr>
              <a:t>Ao isolar uma variável cuja expressão envolve mais de um termo (como v − v0), é essencial usar parênteses para indicar que a divisão ou multiplicação afeta o termo composto inteiro.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578608"/>
            <a:ext cx="10817352" cy="2578608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34390" y="2761488"/>
            <a:ext cx="104127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2200" b="0" dirty="0">
                <a:solidFill>
                  <a:srgbClr val="FFFFFF"/>
                </a:solidFill>
                <a:latin typeface="Cambria"/>
              </a:rPr>
              <a:t>v = v</a:t>
            </a:r>
            <a:r>
              <a:rPr lang="pt-BR" sz="2200" b="0" baseline="-25000" dirty="0">
                <a:solidFill>
                  <a:srgbClr val="FFFFFF"/>
                </a:solidFill>
                <a:latin typeface="Cambria"/>
              </a:rPr>
              <a:t>0</a:t>
            </a:r>
            <a:r>
              <a:rPr lang="pt-BR" sz="2200" b="0" dirty="0">
                <a:solidFill>
                  <a:srgbClr val="FFFFFF"/>
                </a:solidFill>
                <a:latin typeface="Cambria"/>
              </a:rPr>
              <a:t> + </a:t>
            </a:r>
            <a:r>
              <a:rPr lang="pt-BR" sz="2200" b="0" dirty="0" err="1">
                <a:solidFill>
                  <a:srgbClr val="FFFFFF"/>
                </a:solidFill>
                <a:latin typeface="Cambria"/>
              </a:rPr>
              <a:t>at</a:t>
            </a:r>
            <a:endParaRPr lang="pt-BR" sz="2200" b="0" dirty="0">
              <a:solidFill>
                <a:srgbClr val="FFFFFF"/>
              </a:solidFill>
              <a:latin typeface="Cambria"/>
            </a:endParaRPr>
          </a:p>
          <a:p>
            <a:pPr algn="l">
              <a:spcAft>
                <a:spcPts val="600"/>
              </a:spcAft>
            </a:pPr>
            <a:r>
              <a:rPr lang="pt-BR" sz="1700" b="0" dirty="0">
                <a:solidFill>
                  <a:srgbClr val="C9CCDA"/>
                </a:solidFill>
                <a:latin typeface="Cambria"/>
              </a:rPr>
              <a:t>Isolando t: subtrair v</a:t>
            </a:r>
            <a:r>
              <a:rPr lang="pt-BR" sz="1700" b="0" baseline="-25000" dirty="0">
                <a:solidFill>
                  <a:srgbClr val="C9CCDA"/>
                </a:solidFill>
                <a:latin typeface="Cambria"/>
              </a:rPr>
              <a:t>0</a:t>
            </a:r>
            <a:r>
              <a:rPr lang="pt-BR" sz="1700" b="0" dirty="0">
                <a:solidFill>
                  <a:srgbClr val="C9CCDA"/>
                </a:solidFill>
                <a:latin typeface="Cambria"/>
              </a:rPr>
              <a:t> dos dois lados → v − v</a:t>
            </a:r>
            <a:r>
              <a:rPr lang="pt-BR" sz="1700" b="0" baseline="-25000" dirty="0">
                <a:solidFill>
                  <a:srgbClr val="C9CCDA"/>
                </a:solidFill>
                <a:latin typeface="Cambria"/>
              </a:rPr>
              <a:t>0</a:t>
            </a:r>
            <a:r>
              <a:rPr lang="pt-BR" sz="1700" b="0" dirty="0">
                <a:solidFill>
                  <a:srgbClr val="C9CCDA"/>
                </a:solidFill>
                <a:latin typeface="Cambria"/>
              </a:rPr>
              <a:t> = </a:t>
            </a:r>
            <a:r>
              <a:rPr lang="pt-BR" sz="1700" b="0" dirty="0" err="1">
                <a:solidFill>
                  <a:srgbClr val="C9CCDA"/>
                </a:solidFill>
                <a:latin typeface="Cambria"/>
              </a:rPr>
              <a:t>at</a:t>
            </a:r>
            <a:endParaRPr lang="pt-BR" sz="1700" b="0" dirty="0">
              <a:solidFill>
                <a:srgbClr val="C9CCDA"/>
              </a:solidFill>
              <a:latin typeface="Cambria"/>
            </a:endParaRPr>
          </a:p>
          <a:p>
            <a:pPr algn="l">
              <a:spcAft>
                <a:spcPts val="600"/>
              </a:spcAft>
            </a:pPr>
            <a:r>
              <a:rPr lang="pt-BR" sz="1700" b="0" dirty="0">
                <a:solidFill>
                  <a:srgbClr val="C9CCDA"/>
                </a:solidFill>
                <a:latin typeface="Cambria"/>
              </a:rPr>
              <a:t>Dividir por a, preservando a subtração inteira:</a:t>
            </a:r>
          </a:p>
          <a:p>
            <a:pPr algn="l">
              <a:spcAft>
                <a:spcPts val="600"/>
              </a:spcAft>
            </a:pPr>
            <a:r>
              <a:rPr lang="pt-BR" sz="2900" b="1" dirty="0">
                <a:solidFill>
                  <a:srgbClr val="E8623C"/>
                </a:solidFill>
                <a:latin typeface="Cambria"/>
              </a:rPr>
              <a:t>t = (v − v</a:t>
            </a:r>
            <a:r>
              <a:rPr lang="pt-BR" sz="2900" b="1" baseline="-25000" dirty="0">
                <a:solidFill>
                  <a:srgbClr val="E8623C"/>
                </a:solidFill>
                <a:latin typeface="Cambria"/>
              </a:rPr>
              <a:t>0</a:t>
            </a:r>
            <a:r>
              <a:rPr lang="pt-BR" sz="2900" b="1" dirty="0">
                <a:solidFill>
                  <a:srgbClr val="E8623C"/>
                </a:solidFill>
                <a:latin typeface="Cambria"/>
              </a:rPr>
              <a:t>) /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96895"/>
            <a:ext cx="1081735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3400" b="1" i="0">
                <a:solidFill>
                  <a:srgbClr val="2A2D3A"/>
                </a:solidFill>
                <a:latin typeface="Cambria"/>
              </a:rPr>
              <a:t>Erro Comum — Esquecer os Parênteses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817352" cy="1042415"/>
          </a:xfrm>
          <a:prstGeom prst="rect">
            <a:avLst/>
          </a:prstGeom>
          <a:solidFill>
            <a:srgbClr val="FB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1511879"/>
            <a:ext cx="1031443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1" i="0">
                <a:solidFill>
                  <a:srgbClr val="C0392B"/>
                </a:solidFill>
                <a:latin typeface="Calibri"/>
              </a:rPr>
              <a:t>Um erro muito comum é "mover" cada termo trocando o sinal, sem envolver o termo composto entre parênteses antes de multiplicar ou dividir — isso altera o resultado da conta e leva a uma resposta física incorreta.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3110850"/>
            <a:ext cx="9262872" cy="11849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200" b="0" dirty="0">
                <a:solidFill>
                  <a:srgbClr val="2A2D3A"/>
                </a:solidFill>
                <a:latin typeface="Cambria"/>
              </a:rPr>
              <a:t>v = v</a:t>
            </a:r>
            <a:r>
              <a:rPr lang="pt-BR" sz="2200" b="0" baseline="-25000" dirty="0">
                <a:solidFill>
                  <a:srgbClr val="2A2D3A"/>
                </a:solidFill>
                <a:latin typeface="Cambria"/>
              </a:rPr>
              <a:t>0</a:t>
            </a:r>
            <a:r>
              <a:rPr lang="pt-BR" sz="2200" b="0" dirty="0">
                <a:solidFill>
                  <a:srgbClr val="2A2D3A"/>
                </a:solidFill>
                <a:latin typeface="Cambria"/>
              </a:rPr>
              <a:t> + </a:t>
            </a:r>
            <a:r>
              <a:rPr lang="pt-BR" sz="2200" b="0" dirty="0" err="1">
                <a:solidFill>
                  <a:srgbClr val="2A2D3A"/>
                </a:solidFill>
                <a:latin typeface="Cambria"/>
              </a:rPr>
              <a:t>at</a:t>
            </a:r>
            <a:r>
              <a:rPr lang="pt-BR" sz="2200" b="0" dirty="0">
                <a:solidFill>
                  <a:srgbClr val="2A2D3A"/>
                </a:solidFill>
                <a:latin typeface="Cambria"/>
              </a:rPr>
              <a:t>,  isolando t</a:t>
            </a:r>
          </a:p>
          <a:p>
            <a:pPr algn="ctr">
              <a:spcAft>
                <a:spcPts val="600"/>
              </a:spcAft>
            </a:pPr>
            <a:r>
              <a:rPr lang="pt-BR" sz="1700" b="0" dirty="0">
                <a:solidFill>
                  <a:srgbClr val="C0392B"/>
                </a:solidFill>
                <a:latin typeface="Cambria"/>
              </a:rPr>
              <a:t>Errado:   t = v − v</a:t>
            </a:r>
            <a:r>
              <a:rPr lang="pt-BR" sz="1700" b="0" baseline="-25000" dirty="0">
                <a:solidFill>
                  <a:srgbClr val="C0392B"/>
                </a:solidFill>
                <a:latin typeface="Cambria"/>
              </a:rPr>
              <a:t>0</a:t>
            </a:r>
            <a:r>
              <a:rPr lang="pt-BR" sz="1700" b="0" dirty="0">
                <a:solidFill>
                  <a:srgbClr val="C0392B"/>
                </a:solidFill>
                <a:latin typeface="Cambria"/>
              </a:rPr>
              <a:t> / a   (divide só v</a:t>
            </a:r>
            <a:r>
              <a:rPr lang="pt-BR" sz="1700" b="0" baseline="-25000" dirty="0">
                <a:solidFill>
                  <a:srgbClr val="C0392B"/>
                </a:solidFill>
                <a:latin typeface="Cambria"/>
              </a:rPr>
              <a:t>0</a:t>
            </a:r>
            <a:r>
              <a:rPr lang="pt-BR" sz="1700" b="0" dirty="0">
                <a:solidFill>
                  <a:srgbClr val="C0392B"/>
                </a:solidFill>
                <a:latin typeface="Cambria"/>
              </a:rPr>
              <a:t> por a)</a:t>
            </a:r>
          </a:p>
          <a:p>
            <a:pPr algn="ctr">
              <a:spcAft>
                <a:spcPts val="600"/>
              </a:spcAft>
            </a:pPr>
            <a:r>
              <a:rPr lang="pt-BR" sz="2200" b="1" dirty="0">
                <a:solidFill>
                  <a:srgbClr val="E8623C"/>
                </a:solidFill>
                <a:latin typeface="Cambria"/>
              </a:rPr>
              <a:t>Certo:   t = (v − v</a:t>
            </a:r>
            <a:r>
              <a:rPr lang="pt-BR" sz="2200" b="1" baseline="-25000" dirty="0">
                <a:solidFill>
                  <a:srgbClr val="E8623C"/>
                </a:solidFill>
                <a:latin typeface="Cambria"/>
              </a:rPr>
              <a:t>0</a:t>
            </a:r>
            <a:r>
              <a:rPr lang="pt-BR" sz="2200" b="1" dirty="0">
                <a:solidFill>
                  <a:srgbClr val="E8623C"/>
                </a:solidFill>
                <a:latin typeface="Cambria"/>
              </a:rPr>
              <a:t>) / a   (divide a subtração inteira por 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96895"/>
            <a:ext cx="1081735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3400" b="1" i="0">
                <a:solidFill>
                  <a:srgbClr val="2A2D3A"/>
                </a:solidFill>
                <a:latin typeface="Cambria"/>
              </a:rPr>
              <a:t>Exemplo Prático Completo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61872"/>
            <a:ext cx="10817352" cy="102412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1435382"/>
            <a:ext cx="1031443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900" b="1" dirty="0">
                <a:solidFill>
                  <a:srgbClr val="E8623C"/>
                </a:solidFill>
                <a:latin typeface="Calibri"/>
              </a:rPr>
              <a:t>Problema:  </a:t>
            </a:r>
            <a:r>
              <a:rPr lang="pt-BR" sz="1900" b="0" dirty="0">
                <a:solidFill>
                  <a:srgbClr val="2A2D3A"/>
                </a:solidFill>
                <a:latin typeface="Calibri"/>
              </a:rPr>
              <a:t>um carro parte de x</a:t>
            </a:r>
            <a:r>
              <a:rPr lang="pt-BR" sz="1900" b="0" baseline="-25000" dirty="0">
                <a:solidFill>
                  <a:srgbClr val="2A2D3A"/>
                </a:solidFill>
                <a:latin typeface="Calibri"/>
              </a:rPr>
              <a:t>0</a:t>
            </a:r>
            <a:r>
              <a:rPr lang="pt-BR" sz="1900" b="0" dirty="0">
                <a:solidFill>
                  <a:srgbClr val="2A2D3A"/>
                </a:solidFill>
                <a:latin typeface="Calibri"/>
              </a:rPr>
              <a:t> = 20 m e se move com velocidade constante v = 4 m/s. Em que instante t ele estará na posição x = 60 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2611948"/>
            <a:ext cx="10314432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1" dirty="0">
                <a:solidFill>
                  <a:srgbClr val="6B6E7C"/>
                </a:solidFill>
                <a:latin typeface="Calibri"/>
              </a:rPr>
              <a:t>1. Escrever a equação horária:  </a:t>
            </a:r>
            <a:r>
              <a:rPr lang="pt-BR" sz="1700" b="0" dirty="0">
                <a:solidFill>
                  <a:srgbClr val="2A2D3A"/>
                </a:solidFill>
                <a:latin typeface="Calibri"/>
              </a:rPr>
              <a:t>x = x</a:t>
            </a:r>
            <a:r>
              <a:rPr lang="pt-BR" sz="1700" b="0" baseline="-25000" dirty="0">
                <a:solidFill>
                  <a:srgbClr val="2A2D3A"/>
                </a:solidFill>
                <a:latin typeface="Calibri"/>
              </a:rPr>
              <a:t>0</a:t>
            </a:r>
            <a:r>
              <a:rPr lang="pt-BR" sz="1700" b="0" dirty="0">
                <a:solidFill>
                  <a:srgbClr val="2A2D3A"/>
                </a:solidFill>
                <a:latin typeface="Calibri"/>
              </a:rPr>
              <a:t> + </a:t>
            </a:r>
            <a:r>
              <a:rPr lang="pt-BR" sz="1700" b="0" dirty="0" err="1">
                <a:solidFill>
                  <a:srgbClr val="2A2D3A"/>
                </a:solidFill>
                <a:latin typeface="Calibri"/>
              </a:rPr>
              <a:t>vt</a:t>
            </a:r>
            <a:r>
              <a:rPr lang="pt-BR" sz="1700" b="0" dirty="0">
                <a:solidFill>
                  <a:srgbClr val="2A2D3A"/>
                </a:solidFill>
                <a:latin typeface="Calibri"/>
              </a:rPr>
              <a:t>  →  60 = 20 + 4t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" y="3215452"/>
            <a:ext cx="10314432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1">
                <a:solidFill>
                  <a:srgbClr val="6B6E7C"/>
                </a:solidFill>
                <a:latin typeface="Calibri"/>
              </a:rPr>
              <a:t>2. Isolar t (subtrair 20, depois dividir por 4):  </a:t>
            </a:r>
            <a:r>
              <a:rPr lang="pt-BR" sz="1700" b="0">
                <a:solidFill>
                  <a:srgbClr val="2A2D3A"/>
                </a:solidFill>
                <a:latin typeface="Calibri"/>
              </a:rPr>
              <a:t>40 = 4t  →  t = 40/4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95344"/>
            <a:ext cx="10817352" cy="1225296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4238687"/>
            <a:ext cx="10817352" cy="53860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900" b="1" i="0">
                <a:solidFill>
                  <a:srgbClr val="FFFFFF"/>
                </a:solidFill>
                <a:latin typeface="Cambria"/>
              </a:rPr>
              <a:t>t = 10 segundos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90650"/>
            <a:ext cx="1081735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36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444752"/>
            <a:ext cx="6711696" cy="3822191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1648929"/>
            <a:ext cx="621792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500" b="1" i="0">
                <a:solidFill>
                  <a:srgbClr val="E8623C"/>
                </a:solidFill>
                <a:latin typeface="Calibri"/>
              </a:rPr>
              <a:t>QUESTÃO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2011680"/>
            <a:ext cx="621792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900" b="0" i="0" dirty="0">
                <a:solidFill>
                  <a:srgbClr val="2A2D3A"/>
                </a:solidFill>
                <a:latin typeface="Calibri"/>
              </a:rPr>
              <a:t>Na equação v = v</a:t>
            </a:r>
            <a:r>
              <a:rPr lang="pt-BR" sz="1900" b="0" i="0" baseline="-25000" dirty="0">
                <a:solidFill>
                  <a:srgbClr val="2A2D3A"/>
                </a:solidFill>
                <a:latin typeface="Calibri"/>
              </a:rPr>
              <a:t>0</a:t>
            </a:r>
            <a:r>
              <a:rPr lang="pt-BR" sz="1900" b="0" i="0" dirty="0">
                <a:solidFill>
                  <a:srgbClr val="2A2D3A"/>
                </a:solidFill>
                <a:latin typeface="Calibri"/>
              </a:rPr>
              <a:t> + </a:t>
            </a:r>
            <a:r>
              <a:rPr lang="pt-BR" sz="1900" b="0" i="0" dirty="0" err="1">
                <a:solidFill>
                  <a:srgbClr val="2A2D3A"/>
                </a:solidFill>
                <a:latin typeface="Calibri"/>
              </a:rPr>
              <a:t>at</a:t>
            </a:r>
            <a:r>
              <a:rPr lang="pt-BR" sz="1900" b="0" i="0" dirty="0">
                <a:solidFill>
                  <a:srgbClr val="2A2D3A"/>
                </a:solidFill>
                <a:latin typeface="Calibri"/>
              </a:rPr>
              <a:t>, um carro tem v = 22 m/s, a = 2 m/s² e t = 5 s. Isole e calcule v</a:t>
            </a:r>
            <a:r>
              <a:rPr lang="pt-BR" sz="1900" b="0" i="0" baseline="-25000" dirty="0">
                <a:solidFill>
                  <a:srgbClr val="2A2D3A"/>
                </a:solidFill>
                <a:latin typeface="Calibri"/>
              </a:rPr>
              <a:t>0</a:t>
            </a:r>
            <a:r>
              <a:rPr lang="pt-BR" sz="1900" b="0" i="0" dirty="0">
                <a:solidFill>
                  <a:srgbClr val="2A2D3A"/>
                </a:solidFill>
                <a:latin typeface="Calibr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932688" y="3621024"/>
            <a:ext cx="6217920" cy="13898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3856" y="3761192"/>
            <a:ext cx="274320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5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" y="4257868"/>
            <a:ext cx="576072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0" i="0" dirty="0">
                <a:solidFill>
                  <a:srgbClr val="2A2D3A"/>
                </a:solidFill>
                <a:latin typeface="Calibri"/>
              </a:rPr>
              <a:t>Subtraia </a:t>
            </a:r>
            <a:r>
              <a:rPr lang="pt-BR" sz="1700" b="0" i="0" dirty="0" err="1">
                <a:solidFill>
                  <a:srgbClr val="2A2D3A"/>
                </a:solidFill>
                <a:latin typeface="Calibri"/>
              </a:rPr>
              <a:t>at</a:t>
            </a:r>
            <a:r>
              <a:rPr lang="pt-BR" sz="1700" b="0" i="0" dirty="0">
                <a:solidFill>
                  <a:srgbClr val="2A2D3A"/>
                </a:solidFill>
                <a:latin typeface="Calibri"/>
              </a:rPr>
              <a:t> dos dois lados da equação antes de isolar v</a:t>
            </a:r>
            <a:r>
              <a:rPr lang="pt-BR" sz="1700" b="0" i="0" baseline="-25000" dirty="0">
                <a:solidFill>
                  <a:srgbClr val="2A2D3A"/>
                </a:solidFill>
                <a:latin typeface="Calibri"/>
              </a:rPr>
              <a:t>0</a:t>
            </a:r>
            <a:r>
              <a:rPr lang="pt-BR" sz="1700" b="0" i="0" dirty="0">
                <a:solidFill>
                  <a:srgbClr val="2A2D3A"/>
                </a:solidFill>
                <a:latin typeface="Calibri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7699248" y="1444752"/>
            <a:ext cx="3803904" cy="3822191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119872" y="2487168"/>
            <a:ext cx="1417320" cy="141732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119872" y="2926523"/>
            <a:ext cx="1417320" cy="53860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900" b="1" i="0">
                <a:solidFill>
                  <a:srgbClr val="FFFFFF"/>
                </a:solidFill>
                <a:latin typeface="Cambria"/>
              </a:rPr>
              <a:t>x=?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82712" y="4247831"/>
            <a:ext cx="3246120" cy="53860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900" b="1" i="0" dirty="0">
                <a:solidFill>
                  <a:srgbClr val="E8623C"/>
                </a:solidFill>
                <a:latin typeface="Cambria"/>
              </a:rPr>
              <a:t>v</a:t>
            </a:r>
            <a:r>
              <a:rPr lang="pt-BR" sz="2900" b="1" i="0" baseline="-25000" dirty="0">
                <a:solidFill>
                  <a:srgbClr val="E8623C"/>
                </a:solidFill>
                <a:latin typeface="Cambria"/>
              </a:rPr>
              <a:t>0</a:t>
            </a:r>
            <a:r>
              <a:rPr lang="pt-BR" sz="2900" b="1" i="0" dirty="0">
                <a:solidFill>
                  <a:srgbClr val="E8623C"/>
                </a:solidFill>
                <a:latin typeface="Cambria"/>
              </a:rPr>
              <a:t> = [ ? ] m/s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5800" y="530352"/>
            <a:ext cx="804672" cy="804672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717244"/>
            <a:ext cx="804672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200" b="1" i="0">
                <a:solidFill>
                  <a:srgbClr val="FFFFFF"/>
                </a:solidFill>
                <a:latin typeface="Cambria"/>
              </a:rPr>
              <a:t>x=?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7632" y="615767"/>
            <a:ext cx="9646920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34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554480"/>
            <a:ext cx="5230368" cy="2688336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719072"/>
            <a:ext cx="4736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130552"/>
            <a:ext cx="4736592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700" b="0" dirty="0">
                <a:solidFill>
                  <a:srgbClr val="FFFFFF"/>
                </a:solidFill>
                <a:latin typeface="Calibri"/>
              </a:rPr>
              <a:t>v = v</a:t>
            </a:r>
            <a:r>
              <a:rPr lang="en-US" sz="1700" b="0" baseline="-25000" dirty="0">
                <a:solidFill>
                  <a:srgbClr val="FFFFFF"/>
                </a:solidFill>
                <a:latin typeface="Calibri"/>
              </a:rPr>
              <a:t>0</a:t>
            </a:r>
            <a:r>
              <a:rPr lang="en-US" sz="1700" b="0" dirty="0">
                <a:solidFill>
                  <a:srgbClr val="FFFFFF"/>
                </a:solidFill>
                <a:latin typeface="Calibri"/>
              </a:rPr>
              <a:t> + at</a:t>
            </a:r>
          </a:p>
          <a:p>
            <a:pPr algn="l">
              <a:spcAft>
                <a:spcPts val="600"/>
              </a:spcAft>
            </a:pPr>
            <a:r>
              <a:rPr lang="en-US" sz="1500" b="0" dirty="0">
                <a:solidFill>
                  <a:srgbClr val="FFFFFF"/>
                </a:solidFill>
                <a:latin typeface="Calibri"/>
              </a:rPr>
              <a:t>22 = v</a:t>
            </a:r>
            <a:r>
              <a:rPr lang="en-US" sz="1500" b="0" baseline="-25000" dirty="0">
                <a:solidFill>
                  <a:srgbClr val="FFFFFF"/>
                </a:solidFill>
                <a:latin typeface="Calibri"/>
              </a:rPr>
              <a:t>0</a:t>
            </a:r>
            <a:r>
              <a:rPr lang="en-US" sz="1500" b="0" dirty="0">
                <a:solidFill>
                  <a:srgbClr val="FFFFFF"/>
                </a:solidFill>
                <a:latin typeface="Calibri"/>
              </a:rPr>
              <a:t> + 2×5 → 22 = v</a:t>
            </a:r>
            <a:r>
              <a:rPr lang="en-US" sz="1500" b="0" baseline="-25000" dirty="0">
                <a:solidFill>
                  <a:srgbClr val="FFFFFF"/>
                </a:solidFill>
                <a:latin typeface="Calibri"/>
              </a:rPr>
              <a:t>0</a:t>
            </a:r>
            <a:r>
              <a:rPr lang="en-US" sz="1500" b="0" dirty="0">
                <a:solidFill>
                  <a:srgbClr val="FFFFFF"/>
                </a:solidFill>
                <a:latin typeface="Calibri"/>
              </a:rPr>
              <a:t> + 10</a:t>
            </a:r>
          </a:p>
          <a:p>
            <a:pPr algn="l">
              <a:spcAft>
                <a:spcPts val="600"/>
              </a:spcAft>
            </a:pPr>
            <a:r>
              <a:rPr lang="en-US" sz="1500" b="0" dirty="0">
                <a:solidFill>
                  <a:srgbClr val="C9CCDA"/>
                </a:solidFill>
                <a:latin typeface="Calibri"/>
              </a:rPr>
              <a:t>v</a:t>
            </a:r>
            <a:r>
              <a:rPr lang="en-US" sz="1500" b="0" baseline="-25000" dirty="0">
                <a:solidFill>
                  <a:srgbClr val="C9CCDA"/>
                </a:solidFill>
                <a:latin typeface="Calibri"/>
              </a:rPr>
              <a:t>0</a:t>
            </a:r>
            <a:r>
              <a:rPr lang="en-US" sz="1500" b="0" dirty="0">
                <a:solidFill>
                  <a:srgbClr val="C9CCDA"/>
                </a:solidFill>
                <a:latin typeface="Calibri"/>
              </a:rPr>
              <a:t> = 22 − 10</a:t>
            </a:r>
          </a:p>
          <a:p>
            <a:pPr algn="l">
              <a:spcAft>
                <a:spcPts val="600"/>
              </a:spcAft>
            </a:pPr>
            <a:r>
              <a:rPr lang="en-US" sz="2900" b="1" dirty="0">
                <a:solidFill>
                  <a:srgbClr val="E8623C"/>
                </a:solidFill>
                <a:latin typeface="Calibri"/>
              </a:rPr>
              <a:t>= 12 m/s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08192" y="1554480"/>
            <a:ext cx="5394960" cy="2688336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64224" y="1719072"/>
            <a:ext cx="488289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700" b="1" i="0">
                <a:solidFill>
                  <a:srgbClr val="2A2D3A"/>
                </a:solidFill>
                <a:latin typeface="Calibri"/>
              </a:rPr>
              <a:t>Resumo da Aula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4224" y="2130552"/>
            <a:ext cx="488289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00" b="0" i="0">
                <a:solidFill>
                  <a:srgbClr val="2A2D3A"/>
                </a:solidFill>
                <a:latin typeface="Calibri"/>
              </a:rPr>
              <a:t>Equações do 1º grau seguem o princípio da balança: a mesma operação deve ser aplicada aos dois lados. Ao isolar termos compostos dentro de fórmulas físicas, use parênteses para preservar a operação sobre o termo inteiro, evitando o erro mais comum do tema.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693881"/>
            <a:ext cx="10817352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500" b="0" i="0">
                <a:solidFill>
                  <a:srgbClr val="9AA0B4"/>
                </a:solidFill>
                <a:latin typeface="Calibri"/>
              </a:rPr>
              <a:t>Próxima aula: Equações do 2º Grau — Fórmula de Bhaskara e raízes no contexto físico.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756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Marcos Oliveira</cp:lastModifiedBy>
  <cp:revision>1</cp:revision>
  <dcterms:created xsi:type="dcterms:W3CDTF">2013-01-27T09:14:16Z</dcterms:created>
  <dcterms:modified xsi:type="dcterms:W3CDTF">2026-09-03T23:59:04Z</dcterms:modified>
  <cp:category/>
</cp:coreProperties>
</file>