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6" d="100"/>
          <a:sy n="56" d="100"/>
        </p:scale>
        <p:origin x="84" y="3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os Oliveira" userId="80e6a4d8f6082d78" providerId="LiveId" clId="{3451CDAF-3C47-4B5C-BFB8-180CCD0EFD35}"/>
    <pc:docChg chg="custSel modSld">
      <pc:chgData name="Marcos Oliveira" userId="80e6a4d8f6082d78" providerId="LiveId" clId="{3451CDAF-3C47-4B5C-BFB8-180CCD0EFD35}" dt="2026-09-04T00:04:41.088" v="4" actId="26606"/>
      <pc:docMkLst>
        <pc:docMk/>
      </pc:docMkLst>
      <pc:sldChg chg="modSp mod">
        <pc:chgData name="Marcos Oliveira" userId="80e6a4d8f6082d78" providerId="LiveId" clId="{3451CDAF-3C47-4B5C-BFB8-180CCD0EFD35}" dt="2026-09-04T00:04:41.088" v="4" actId="26606"/>
        <pc:sldMkLst>
          <pc:docMk/>
          <pc:sldMk cId="0" sldId="256"/>
        </pc:sldMkLst>
        <pc:spChg chg="mod">
          <ac:chgData name="Marcos Oliveira" userId="80e6a4d8f6082d78" providerId="LiveId" clId="{3451CDAF-3C47-4B5C-BFB8-180CCD0EFD35}" dt="2026-09-03T23:59:40.162" v="0" actId="1076"/>
          <ac:spMkLst>
            <pc:docMk/>
            <pc:sldMk cId="0" sldId="256"/>
            <ac:spMk id="3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00:04:41.088" v="4" actId="26606"/>
          <ac:spMkLst>
            <pc:docMk/>
            <pc:sldMk cId="0" sldId="256"/>
            <ac:spMk id="4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00:04:41.088" v="4" actId="26606"/>
          <ac:spMkLst>
            <pc:docMk/>
            <pc:sldMk cId="0" sldId="256"/>
            <ac:spMk id="5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00:04:41.088" v="4" actId="26606"/>
          <ac:spMkLst>
            <pc:docMk/>
            <pc:sldMk cId="0" sldId="256"/>
            <ac:spMk id="6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00:04:41.088" v="4" actId="26606"/>
          <ac:spMkLst>
            <pc:docMk/>
            <pc:sldMk cId="0" sldId="256"/>
            <ac:spMk id="7" creationId="{00000000-0000-0000-0000-000000000000}"/>
          </ac:spMkLst>
        </pc:spChg>
      </pc:sldChg>
      <pc:sldChg chg="modSp mod">
        <pc:chgData name="Marcos Oliveira" userId="80e6a4d8f6082d78" providerId="LiveId" clId="{3451CDAF-3C47-4B5C-BFB8-180CCD0EFD35}" dt="2026-09-04T00:04:41.088" v="4" actId="26606"/>
        <pc:sldMkLst>
          <pc:docMk/>
          <pc:sldMk cId="0" sldId="257"/>
        </pc:sldMkLst>
        <pc:spChg chg="mod">
          <ac:chgData name="Marcos Oliveira" userId="80e6a4d8f6082d78" providerId="LiveId" clId="{3451CDAF-3C47-4B5C-BFB8-180CCD0EFD35}" dt="2026-09-04T00:04:41.088" v="4" actId="26606"/>
          <ac:spMkLst>
            <pc:docMk/>
            <pc:sldMk cId="0" sldId="257"/>
            <ac:spMk id="2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00:04:41.088" v="4" actId="26606"/>
          <ac:spMkLst>
            <pc:docMk/>
            <pc:sldMk cId="0" sldId="257"/>
            <ac:spMk id="3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00:04:41.088" v="4" actId="26606"/>
          <ac:spMkLst>
            <pc:docMk/>
            <pc:sldMk cId="0" sldId="257"/>
            <ac:spMk id="4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00:04:41.088" v="4" actId="26606"/>
          <ac:spMkLst>
            <pc:docMk/>
            <pc:sldMk cId="0" sldId="257"/>
            <ac:spMk id="5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00:04:41.088" v="4" actId="26606"/>
          <ac:spMkLst>
            <pc:docMk/>
            <pc:sldMk cId="0" sldId="257"/>
            <ac:spMk id="6" creationId="{00000000-0000-0000-0000-000000000000}"/>
          </ac:spMkLst>
        </pc:spChg>
      </pc:sldChg>
      <pc:sldChg chg="modSp mod">
        <pc:chgData name="Marcos Oliveira" userId="80e6a4d8f6082d78" providerId="LiveId" clId="{3451CDAF-3C47-4B5C-BFB8-180CCD0EFD35}" dt="2026-09-04T00:04:41.088" v="4" actId="26606"/>
        <pc:sldMkLst>
          <pc:docMk/>
          <pc:sldMk cId="0" sldId="258"/>
        </pc:sldMkLst>
        <pc:spChg chg="mod">
          <ac:chgData name="Marcos Oliveira" userId="80e6a4d8f6082d78" providerId="LiveId" clId="{3451CDAF-3C47-4B5C-BFB8-180CCD0EFD35}" dt="2026-09-04T00:04:41.088" v="4" actId="26606"/>
          <ac:spMkLst>
            <pc:docMk/>
            <pc:sldMk cId="0" sldId="258"/>
            <ac:spMk id="2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00:04:41.088" v="4" actId="26606"/>
          <ac:spMkLst>
            <pc:docMk/>
            <pc:sldMk cId="0" sldId="258"/>
            <ac:spMk id="3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00:04:41.088" v="4" actId="26606"/>
          <ac:spMkLst>
            <pc:docMk/>
            <pc:sldMk cId="0" sldId="258"/>
            <ac:spMk id="4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00:04:41.088" v="4" actId="26606"/>
          <ac:spMkLst>
            <pc:docMk/>
            <pc:sldMk cId="0" sldId="258"/>
            <ac:spMk id="5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00:04:41.088" v="4" actId="26606"/>
          <ac:spMkLst>
            <pc:docMk/>
            <pc:sldMk cId="0" sldId="258"/>
            <ac:spMk id="6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00:04:41.088" v="4" actId="26606"/>
          <ac:spMkLst>
            <pc:docMk/>
            <pc:sldMk cId="0" sldId="258"/>
            <ac:spMk id="7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00:04:41.088" v="4" actId="26606"/>
          <ac:spMkLst>
            <pc:docMk/>
            <pc:sldMk cId="0" sldId="258"/>
            <ac:spMk id="8" creationId="{00000000-0000-0000-0000-000000000000}"/>
          </ac:spMkLst>
        </pc:spChg>
      </pc:sldChg>
      <pc:sldChg chg="modSp mod">
        <pc:chgData name="Marcos Oliveira" userId="80e6a4d8f6082d78" providerId="LiveId" clId="{3451CDAF-3C47-4B5C-BFB8-180CCD0EFD35}" dt="2026-09-04T00:04:41.088" v="4" actId="26606"/>
        <pc:sldMkLst>
          <pc:docMk/>
          <pc:sldMk cId="0" sldId="259"/>
        </pc:sldMkLst>
        <pc:spChg chg="mod">
          <ac:chgData name="Marcos Oliveira" userId="80e6a4d8f6082d78" providerId="LiveId" clId="{3451CDAF-3C47-4B5C-BFB8-180CCD0EFD35}" dt="2026-09-04T00:04:41.088" v="4" actId="26606"/>
          <ac:spMkLst>
            <pc:docMk/>
            <pc:sldMk cId="0" sldId="259"/>
            <ac:spMk id="2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00:04:41.088" v="4" actId="26606"/>
          <ac:spMkLst>
            <pc:docMk/>
            <pc:sldMk cId="0" sldId="259"/>
            <ac:spMk id="3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00:04:41.088" v="4" actId="26606"/>
          <ac:spMkLst>
            <pc:docMk/>
            <pc:sldMk cId="0" sldId="259"/>
            <ac:spMk id="4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00:04:41.088" v="4" actId="26606"/>
          <ac:spMkLst>
            <pc:docMk/>
            <pc:sldMk cId="0" sldId="259"/>
            <ac:spMk id="5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00:04:41.088" v="4" actId="26606"/>
          <ac:spMkLst>
            <pc:docMk/>
            <pc:sldMk cId="0" sldId="259"/>
            <ac:spMk id="6" creationId="{00000000-0000-0000-0000-000000000000}"/>
          </ac:spMkLst>
        </pc:spChg>
      </pc:sldChg>
      <pc:sldChg chg="modSp mod">
        <pc:chgData name="Marcos Oliveira" userId="80e6a4d8f6082d78" providerId="LiveId" clId="{3451CDAF-3C47-4B5C-BFB8-180CCD0EFD35}" dt="2026-09-04T00:04:41.088" v="4" actId="26606"/>
        <pc:sldMkLst>
          <pc:docMk/>
          <pc:sldMk cId="0" sldId="260"/>
        </pc:sldMkLst>
        <pc:spChg chg="mod">
          <ac:chgData name="Marcos Oliveira" userId="80e6a4d8f6082d78" providerId="LiveId" clId="{3451CDAF-3C47-4B5C-BFB8-180CCD0EFD35}" dt="2026-09-04T00:04:41.088" v="4" actId="26606"/>
          <ac:spMkLst>
            <pc:docMk/>
            <pc:sldMk cId="0" sldId="260"/>
            <ac:spMk id="2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00:04:41.088" v="4" actId="26606"/>
          <ac:spMkLst>
            <pc:docMk/>
            <pc:sldMk cId="0" sldId="260"/>
            <ac:spMk id="3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00:04:41.088" v="4" actId="26606"/>
          <ac:spMkLst>
            <pc:docMk/>
            <pc:sldMk cId="0" sldId="260"/>
            <ac:spMk id="4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00:04:41.088" v="4" actId="26606"/>
          <ac:spMkLst>
            <pc:docMk/>
            <pc:sldMk cId="0" sldId="260"/>
            <ac:spMk id="5" creationId="{00000000-0000-0000-0000-000000000000}"/>
          </ac:spMkLst>
        </pc:spChg>
      </pc:sldChg>
      <pc:sldChg chg="modSp mod">
        <pc:chgData name="Marcos Oliveira" userId="80e6a4d8f6082d78" providerId="LiveId" clId="{3451CDAF-3C47-4B5C-BFB8-180CCD0EFD35}" dt="2026-09-04T00:04:41.088" v="4" actId="26606"/>
        <pc:sldMkLst>
          <pc:docMk/>
          <pc:sldMk cId="0" sldId="261"/>
        </pc:sldMkLst>
        <pc:spChg chg="mod">
          <ac:chgData name="Marcos Oliveira" userId="80e6a4d8f6082d78" providerId="LiveId" clId="{3451CDAF-3C47-4B5C-BFB8-180CCD0EFD35}" dt="2026-09-04T00:04:41.088" v="4" actId="26606"/>
          <ac:spMkLst>
            <pc:docMk/>
            <pc:sldMk cId="0" sldId="261"/>
            <ac:spMk id="2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00:04:41.088" v="4" actId="26606"/>
          <ac:spMkLst>
            <pc:docMk/>
            <pc:sldMk cId="0" sldId="261"/>
            <ac:spMk id="3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00:04:41.088" v="4" actId="26606"/>
          <ac:spMkLst>
            <pc:docMk/>
            <pc:sldMk cId="0" sldId="261"/>
            <ac:spMk id="4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00:04:41.088" v="4" actId="26606"/>
          <ac:spMkLst>
            <pc:docMk/>
            <pc:sldMk cId="0" sldId="261"/>
            <ac:spMk id="5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00:04:41.088" v="4" actId="26606"/>
          <ac:spMkLst>
            <pc:docMk/>
            <pc:sldMk cId="0" sldId="261"/>
            <ac:spMk id="6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00:04:41.088" v="4" actId="26606"/>
          <ac:spMkLst>
            <pc:docMk/>
            <pc:sldMk cId="0" sldId="261"/>
            <ac:spMk id="7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00:04:41.088" v="4" actId="26606"/>
          <ac:spMkLst>
            <pc:docMk/>
            <pc:sldMk cId="0" sldId="261"/>
            <ac:spMk id="8" creationId="{00000000-0000-0000-0000-000000000000}"/>
          </ac:spMkLst>
        </pc:spChg>
      </pc:sldChg>
      <pc:sldChg chg="modSp mod">
        <pc:chgData name="Marcos Oliveira" userId="80e6a4d8f6082d78" providerId="LiveId" clId="{3451CDAF-3C47-4B5C-BFB8-180CCD0EFD35}" dt="2026-09-04T00:04:41.088" v="4" actId="26606"/>
        <pc:sldMkLst>
          <pc:docMk/>
          <pc:sldMk cId="0" sldId="262"/>
        </pc:sldMkLst>
        <pc:spChg chg="mod">
          <ac:chgData name="Marcos Oliveira" userId="80e6a4d8f6082d78" providerId="LiveId" clId="{3451CDAF-3C47-4B5C-BFB8-180CCD0EFD35}" dt="2026-09-04T00:04:41.088" v="4" actId="26606"/>
          <ac:spMkLst>
            <pc:docMk/>
            <pc:sldMk cId="0" sldId="262"/>
            <ac:spMk id="2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00:04:41.088" v="4" actId="26606"/>
          <ac:spMkLst>
            <pc:docMk/>
            <pc:sldMk cId="0" sldId="262"/>
            <ac:spMk id="3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00:04:41.088" v="4" actId="26606"/>
          <ac:spMkLst>
            <pc:docMk/>
            <pc:sldMk cId="0" sldId="262"/>
            <ac:spMk id="4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00:04:41.088" v="4" actId="26606"/>
          <ac:spMkLst>
            <pc:docMk/>
            <pc:sldMk cId="0" sldId="262"/>
            <ac:spMk id="5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00:04:41.088" v="4" actId="26606"/>
          <ac:spMkLst>
            <pc:docMk/>
            <pc:sldMk cId="0" sldId="262"/>
            <ac:spMk id="6" creationId="{00000000-0000-0000-0000-000000000000}"/>
          </ac:spMkLst>
        </pc:spChg>
      </pc:sldChg>
      <pc:sldChg chg="modSp mod">
        <pc:chgData name="Marcos Oliveira" userId="80e6a4d8f6082d78" providerId="LiveId" clId="{3451CDAF-3C47-4B5C-BFB8-180CCD0EFD35}" dt="2026-09-04T00:04:41.088" v="4" actId="26606"/>
        <pc:sldMkLst>
          <pc:docMk/>
          <pc:sldMk cId="0" sldId="263"/>
        </pc:sldMkLst>
        <pc:spChg chg="mod">
          <ac:chgData name="Marcos Oliveira" userId="80e6a4d8f6082d78" providerId="LiveId" clId="{3451CDAF-3C47-4B5C-BFB8-180CCD0EFD35}" dt="2026-09-04T00:04:41.088" v="4" actId="26606"/>
          <ac:spMkLst>
            <pc:docMk/>
            <pc:sldMk cId="0" sldId="263"/>
            <ac:spMk id="2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00:04:41.088" v="4" actId="26606"/>
          <ac:spMkLst>
            <pc:docMk/>
            <pc:sldMk cId="0" sldId="263"/>
            <ac:spMk id="3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00:04:41.088" v="4" actId="26606"/>
          <ac:spMkLst>
            <pc:docMk/>
            <pc:sldMk cId="0" sldId="263"/>
            <ac:spMk id="4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00:04:41.088" v="4" actId="26606"/>
          <ac:spMkLst>
            <pc:docMk/>
            <pc:sldMk cId="0" sldId="263"/>
            <ac:spMk id="5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00:04:41.088" v="4" actId="26606"/>
          <ac:spMkLst>
            <pc:docMk/>
            <pc:sldMk cId="0" sldId="263"/>
            <ac:spMk id="6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00:04:41.088" v="4" actId="26606"/>
          <ac:spMkLst>
            <pc:docMk/>
            <pc:sldMk cId="0" sldId="263"/>
            <ac:spMk id="7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00:04:41.088" v="4" actId="26606"/>
          <ac:spMkLst>
            <pc:docMk/>
            <pc:sldMk cId="0" sldId="263"/>
            <ac:spMk id="8" creationId="{00000000-0000-0000-0000-000000000000}"/>
          </ac:spMkLst>
        </pc:spChg>
      </pc:sldChg>
      <pc:sldChg chg="modSp mod">
        <pc:chgData name="Marcos Oliveira" userId="80e6a4d8f6082d78" providerId="LiveId" clId="{3451CDAF-3C47-4B5C-BFB8-180CCD0EFD35}" dt="2026-09-04T00:04:41.088" v="4" actId="26606"/>
        <pc:sldMkLst>
          <pc:docMk/>
          <pc:sldMk cId="0" sldId="264"/>
        </pc:sldMkLst>
        <pc:spChg chg="mod">
          <ac:chgData name="Marcos Oliveira" userId="80e6a4d8f6082d78" providerId="LiveId" clId="{3451CDAF-3C47-4B5C-BFB8-180CCD0EFD35}" dt="2026-09-04T00:04:41.088" v="4" actId="26606"/>
          <ac:spMkLst>
            <pc:docMk/>
            <pc:sldMk cId="0" sldId="264"/>
            <ac:spMk id="2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00:04:41.088" v="4" actId="26606"/>
          <ac:spMkLst>
            <pc:docMk/>
            <pc:sldMk cId="0" sldId="264"/>
            <ac:spMk id="3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00:04:41.088" v="4" actId="26606"/>
          <ac:spMkLst>
            <pc:docMk/>
            <pc:sldMk cId="0" sldId="264"/>
            <ac:spMk id="4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00:04:41.088" v="4" actId="26606"/>
          <ac:spMkLst>
            <pc:docMk/>
            <pc:sldMk cId="0" sldId="264"/>
            <ac:spMk id="5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00:04:41.088" v="4" actId="26606"/>
          <ac:spMkLst>
            <pc:docMk/>
            <pc:sldMk cId="0" sldId="264"/>
            <ac:spMk id="6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00:04:41.088" v="4" actId="26606"/>
          <ac:spMkLst>
            <pc:docMk/>
            <pc:sldMk cId="0" sldId="264"/>
            <ac:spMk id="7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00:04:41.088" v="4" actId="26606"/>
          <ac:spMkLst>
            <pc:docMk/>
            <pc:sldMk cId="0" sldId="264"/>
            <ac:spMk id="9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00:04:41.088" v="4" actId="26606"/>
          <ac:spMkLst>
            <pc:docMk/>
            <pc:sldMk cId="0" sldId="264"/>
            <ac:spMk id="10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00:04:41.088" v="4" actId="26606"/>
          <ac:spMkLst>
            <pc:docMk/>
            <pc:sldMk cId="0" sldId="264"/>
            <ac:spMk id="11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00:04:41.088" v="4" actId="26606"/>
          <ac:spMkLst>
            <pc:docMk/>
            <pc:sldMk cId="0" sldId="264"/>
            <ac:spMk id="12" creationId="{00000000-0000-0000-0000-000000000000}"/>
          </ac:spMkLst>
        </pc:spChg>
      </pc:sldChg>
      <pc:sldChg chg="modSp mod">
        <pc:chgData name="Marcos Oliveira" userId="80e6a4d8f6082d78" providerId="LiveId" clId="{3451CDAF-3C47-4B5C-BFB8-180CCD0EFD35}" dt="2026-09-04T00:04:41.088" v="4" actId="26606"/>
        <pc:sldMkLst>
          <pc:docMk/>
          <pc:sldMk cId="0" sldId="265"/>
        </pc:sldMkLst>
        <pc:spChg chg="mod">
          <ac:chgData name="Marcos Oliveira" userId="80e6a4d8f6082d78" providerId="LiveId" clId="{3451CDAF-3C47-4B5C-BFB8-180CCD0EFD35}" dt="2026-09-04T00:04:41.088" v="4" actId="26606"/>
          <ac:spMkLst>
            <pc:docMk/>
            <pc:sldMk cId="0" sldId="265"/>
            <ac:spMk id="2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00:04:41.088" v="4" actId="26606"/>
          <ac:spMkLst>
            <pc:docMk/>
            <pc:sldMk cId="0" sldId="265"/>
            <ac:spMk id="3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00:04:41.088" v="4" actId="26606"/>
          <ac:spMkLst>
            <pc:docMk/>
            <pc:sldMk cId="0" sldId="265"/>
            <ac:spMk id="4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00:04:41.088" v="4" actId="26606"/>
          <ac:spMkLst>
            <pc:docMk/>
            <pc:sldMk cId="0" sldId="265"/>
            <ac:spMk id="5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00:04:41.088" v="4" actId="26606"/>
          <ac:spMkLst>
            <pc:docMk/>
            <pc:sldMk cId="0" sldId="265"/>
            <ac:spMk id="6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00:04:41.088" v="4" actId="26606"/>
          <ac:spMkLst>
            <pc:docMk/>
            <pc:sldMk cId="0" sldId="265"/>
            <ac:spMk id="7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00:04:41.088" v="4" actId="26606"/>
          <ac:spMkLst>
            <pc:docMk/>
            <pc:sldMk cId="0" sldId="265"/>
            <ac:spMk id="8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00:04:41.088" v="4" actId="26606"/>
          <ac:spMkLst>
            <pc:docMk/>
            <pc:sldMk cId="0" sldId="265"/>
            <ac:spMk id="9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00:04:41.088" v="4" actId="26606"/>
          <ac:spMkLst>
            <pc:docMk/>
            <pc:sldMk cId="0" sldId="265"/>
            <ac:spMk id="10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00:04:41.088" v="4" actId="26606"/>
          <ac:spMkLst>
            <pc:docMk/>
            <pc:sldMk cId="0" sldId="265"/>
            <ac:spMk id="11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8869680" y="1874520"/>
            <a:ext cx="3108960" cy="3108960"/>
          </a:xfrm>
          <a:prstGeom prst="ellipse">
            <a:avLst/>
          </a:prstGeom>
          <a:solidFill>
            <a:srgbClr val="E86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869680" y="2926080"/>
            <a:ext cx="310896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6000" b="1" i="0" dirty="0">
                <a:solidFill>
                  <a:srgbClr val="FFFFFF"/>
                </a:solidFill>
                <a:latin typeface="Cambria"/>
              </a:rPr>
              <a:t>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67361"/>
            <a:ext cx="7406640" cy="24622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pt-BR" sz="1600" b="1" i="0">
                <a:solidFill>
                  <a:srgbClr val="E8623C"/>
                </a:solidFill>
                <a:latin typeface="Calibri"/>
              </a:rPr>
              <a:t>MÓDULO DE PRÉ-FÍSICA  ·  AULA 12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70948"/>
            <a:ext cx="7726679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pt-BR" sz="4800" b="1" i="0">
                <a:solidFill>
                  <a:srgbClr val="FFFFFF"/>
                </a:solidFill>
                <a:latin typeface="Cambria"/>
              </a:rPr>
              <a:t>Equações do 2º Grau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970014"/>
            <a:ext cx="7543800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pt-BR" sz="2400" b="0" i="0">
                <a:solidFill>
                  <a:srgbClr val="C9CCDA"/>
                </a:solidFill>
                <a:latin typeface="Calibri"/>
              </a:rPr>
              <a:t>Fórmula de Bhaskara e raízes no contexto físico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3767328"/>
            <a:ext cx="2423160" cy="9144"/>
          </a:xfrm>
          <a:prstGeom prst="rect">
            <a:avLst/>
          </a:prstGeom>
          <a:solidFill>
            <a:srgbClr val="E86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12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524774"/>
            <a:ext cx="10881360" cy="5232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pt-BR" sz="3400" b="1" i="0">
                <a:solidFill>
                  <a:srgbClr val="2A2D3A"/>
                </a:solidFill>
                <a:latin typeface="Cambria"/>
              </a:rPr>
              <a:t>Por que Equações do 2º Grau Aparecem na Física?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353312"/>
            <a:ext cx="10881360" cy="10042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lang="pt-BR" sz="2100" b="0" i="0">
                <a:solidFill>
                  <a:srgbClr val="2A2D3A"/>
                </a:solidFill>
                <a:latin typeface="Calibri"/>
              </a:rPr>
              <a:t>Depois de aprender a isolar variáveis em equações do 1º grau (Aula 11), encontramos situações físicas em que a posição depende do quadrado do tempo — como na queda livre e no lançamento vertical. Nesses casos, a equação resultante tem grau 2, e pode ter duas soluções.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3310128"/>
            <a:ext cx="10881360" cy="1508760"/>
          </a:xfrm>
          <a:prstGeom prst="rect">
            <a:avLst/>
          </a:prstGeom>
          <a:solidFill>
            <a:srgbClr val="F5F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14400" y="3534489"/>
            <a:ext cx="10332720" cy="24622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pt-BR" sz="1600" b="1" i="0">
                <a:solidFill>
                  <a:srgbClr val="6B6E7C"/>
                </a:solidFill>
                <a:latin typeface="Calibri"/>
              </a:rPr>
              <a:t>Queda livre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4012429"/>
            <a:ext cx="10332720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pt-BR" sz="2200" b="0">
                <a:solidFill>
                  <a:srgbClr val="2A2D3A"/>
                </a:solidFill>
                <a:latin typeface="Cambria"/>
              </a:rPr>
              <a:t>y = h − (g/2)t²     </a:t>
            </a:r>
            <a:r>
              <a:rPr lang="pt-BR" sz="2200" b="0">
                <a:solidFill>
                  <a:srgbClr val="6B6E7C"/>
                </a:solidFill>
                <a:latin typeface="Cambria"/>
              </a:rPr>
              <a:t>→     </a:t>
            </a:r>
            <a:r>
              <a:rPr lang="pt-BR" sz="2400" b="1">
                <a:solidFill>
                  <a:srgbClr val="E8623C"/>
                </a:solidFill>
                <a:latin typeface="Cambria"/>
              </a:rPr>
              <a:t>t depende do quadrado, exige Bhaskara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12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509385"/>
            <a:ext cx="10881360" cy="55399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pt-BR" sz="3600" b="1" i="0">
                <a:solidFill>
                  <a:srgbClr val="FFFFFF"/>
                </a:solidFill>
                <a:latin typeface="Cambria"/>
              </a:rPr>
              <a:t>A Forma Geral da Equação do 2º Grau</a:t>
            </a:r>
          </a:p>
        </p:txBody>
      </p:sp>
      <p:sp>
        <p:nvSpPr>
          <p:cNvPr id="3" name="Rectangle 2"/>
          <p:cNvSpPr/>
          <p:nvPr/>
        </p:nvSpPr>
        <p:spPr>
          <a:xfrm>
            <a:off x="1417320" y="1353312"/>
            <a:ext cx="9372600" cy="1298448"/>
          </a:xfrm>
          <a:prstGeom prst="rect">
            <a:avLst/>
          </a:prstGeom>
          <a:solidFill>
            <a:srgbClr val="2A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417320" y="1663982"/>
            <a:ext cx="9372600" cy="6771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pt-BR" sz="4400" b="1" i="0">
                <a:solidFill>
                  <a:srgbClr val="E8623C"/>
                </a:solidFill>
                <a:latin typeface="Cambria"/>
              </a:rPr>
              <a:t>ax² + bx + c = 0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2871216"/>
            <a:ext cx="10881360" cy="1700784"/>
          </a:xfrm>
          <a:prstGeom prst="rect">
            <a:avLst/>
          </a:prstGeom>
          <a:solidFill>
            <a:srgbClr val="2A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3239848"/>
            <a:ext cx="10332720" cy="98180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lang="pt-BR" sz="2000" b="0" i="0">
                <a:solidFill>
                  <a:srgbClr val="C9CCDA"/>
                </a:solidFill>
                <a:latin typeface="Calibri"/>
              </a:rPr>
              <a:t>a = coeficiente do termo quadrático (x²)
b = coeficiente do termo linear (x)
c = termo constante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4754880"/>
            <a:ext cx="10881360" cy="877824"/>
          </a:xfrm>
          <a:prstGeom prst="rect">
            <a:avLst/>
          </a:prstGeom>
          <a:solidFill>
            <a:srgbClr val="2A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5046148"/>
            <a:ext cx="10332720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pt-BR" sz="1800" b="0" i="1">
                <a:solidFill>
                  <a:srgbClr val="D8DAE6"/>
                </a:solidFill>
                <a:latin typeface="Calibri"/>
              </a:rPr>
              <a:t>Diferente da equação do 1º grau, esta pode ter até duas soluções (raízes).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12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93996"/>
            <a:ext cx="10881360" cy="5847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pt-BR" sz="3800" b="1" i="0">
                <a:solidFill>
                  <a:srgbClr val="2A2D3A"/>
                </a:solidFill>
                <a:latin typeface="Cambria"/>
              </a:rPr>
              <a:t>A Fórmula de Bhaskara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316736"/>
            <a:ext cx="10881360" cy="932688"/>
          </a:xfrm>
          <a:prstGeom prst="rect">
            <a:avLst/>
          </a:prstGeom>
          <a:solidFill>
            <a:srgbClr val="F5F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1629191"/>
            <a:ext cx="10332720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pt-BR" sz="2000" b="0" i="0">
                <a:solidFill>
                  <a:srgbClr val="2A2D3A"/>
                </a:solidFill>
                <a:latin typeface="Calibri"/>
              </a:rPr>
              <a:t>Para resolver ax² + bx + c = 0, calculamos primeiro o discriminante e depois aplicamos a fórmula: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2468880"/>
            <a:ext cx="10881360" cy="2880360"/>
          </a:xfrm>
          <a:prstGeom prst="rect">
            <a:avLst/>
          </a:prstGeom>
          <a:solidFill>
            <a:srgbClr val="1E2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05840" y="3283805"/>
            <a:ext cx="10149840" cy="124136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lang="el-GR" sz="3200" b="1">
                <a:solidFill>
                  <a:srgbClr val="FFFFFF"/>
                </a:solidFill>
                <a:latin typeface="Cambria"/>
              </a:rPr>
              <a:t>Δ = </a:t>
            </a:r>
            <a:r>
              <a:rPr lang="pt-BR" sz="3200" b="1">
                <a:solidFill>
                  <a:srgbClr val="FFFFFF"/>
                </a:solidFill>
                <a:latin typeface="Cambria"/>
              </a:rPr>
              <a:t>b² − 4ac</a:t>
            </a:r>
          </a:p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lang="pt-BR" sz="4200" b="1">
                <a:solidFill>
                  <a:srgbClr val="E8623C"/>
                </a:solidFill>
                <a:latin typeface="Cambria"/>
              </a:rPr>
              <a:t>x = (−b ± √</a:t>
            </a:r>
            <a:r>
              <a:rPr lang="el-GR" sz="4200" b="1">
                <a:solidFill>
                  <a:srgbClr val="E8623C"/>
                </a:solidFill>
                <a:latin typeface="Cambria"/>
              </a:rPr>
              <a:t>Δ) / (2</a:t>
            </a:r>
            <a:r>
              <a:rPr lang="pt-BR" sz="4200" b="1">
                <a:solidFill>
                  <a:srgbClr val="E8623C"/>
                </a:solidFill>
                <a:latin typeface="Cambria"/>
              </a:rPr>
              <a:t>a)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12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518529"/>
            <a:ext cx="10881360" cy="55399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pt-BR" sz="3600" b="1" i="0">
                <a:solidFill>
                  <a:srgbClr val="FFFFFF"/>
                </a:solidFill>
                <a:latin typeface="Cambria"/>
              </a:rPr>
              <a:t>O Discriminante e o Número de Raízes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697771"/>
            <a:ext cx="10881360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pt-BR" sz="2000" b="0" i="0">
                <a:solidFill>
                  <a:srgbClr val="D8DAE6"/>
                </a:solidFill>
                <a:latin typeface="Calibri"/>
              </a:rPr>
              <a:t>O valor de Δ indica quantas soluções reais a equação possui, antes mesmo de resolvê-la completamente.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2514600"/>
            <a:ext cx="10881360" cy="2880360"/>
          </a:xfrm>
          <a:prstGeom prst="rect">
            <a:avLst/>
          </a:prstGeom>
          <a:solidFill>
            <a:srgbClr val="2A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60120" y="3258826"/>
            <a:ext cx="10241280" cy="136447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1000"/>
              </a:spcAft>
            </a:pPr>
            <a:r>
              <a:rPr lang="pt-BR" sz="2400" b="0">
                <a:solidFill>
                  <a:srgbClr val="FFFFFF"/>
                </a:solidFill>
                <a:latin typeface="Cambria"/>
              </a:rPr>
              <a:t>Δ &gt; 0  →  duas raízes reais distintas</a:t>
            </a:r>
          </a:p>
          <a:p>
            <a:pPr algn="l">
              <a:lnSpc>
                <a:spcPct val="100000"/>
              </a:lnSpc>
              <a:spcAft>
                <a:spcPts val="1000"/>
              </a:spcAft>
            </a:pPr>
            <a:r>
              <a:rPr lang="pt-BR" sz="2400" b="0">
                <a:solidFill>
                  <a:srgbClr val="FFFFFF"/>
                </a:solidFill>
                <a:latin typeface="Cambria"/>
              </a:rPr>
              <a:t>Δ = 0  →  uma raiz real dupla</a:t>
            </a:r>
          </a:p>
          <a:p>
            <a:pPr algn="l">
              <a:lnSpc>
                <a:spcPct val="100000"/>
              </a:lnSpc>
              <a:spcAft>
                <a:spcPts val="1000"/>
              </a:spcAft>
            </a:pPr>
            <a:r>
              <a:rPr lang="pt-BR" sz="2400" b="1">
                <a:solidFill>
                  <a:srgbClr val="E8623C"/>
                </a:solidFill>
                <a:latin typeface="Cambria"/>
              </a:rPr>
              <a:t>Δ &lt; 0  →  nenhuma raiz real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509385"/>
            <a:ext cx="10881360" cy="55399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pt-BR" sz="3600" b="1" i="0">
                <a:solidFill>
                  <a:srgbClr val="2A2D3A"/>
                </a:solidFill>
                <a:latin typeface="Cambria"/>
              </a:rPr>
              <a:t>Interpretação Física das Raízes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316736"/>
            <a:ext cx="10881360" cy="1170432"/>
          </a:xfrm>
          <a:prstGeom prst="rect">
            <a:avLst/>
          </a:prstGeom>
          <a:solidFill>
            <a:srgbClr val="F5F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1600420"/>
            <a:ext cx="10332720" cy="5847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pt-BR" sz="1900" b="0" i="0">
                <a:solidFill>
                  <a:srgbClr val="2A2D3A"/>
                </a:solidFill>
                <a:latin typeface="Calibri"/>
              </a:rPr>
              <a:t>Cada raiz de uma equação do 2º grau deve ser confrontada com a situação física real: às vezes uma raiz deve ser descartada; às vezes as duas são igualmente válidas.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2724912"/>
            <a:ext cx="5257800" cy="2651760"/>
          </a:xfrm>
          <a:prstGeom prst="rect">
            <a:avLst/>
          </a:prstGeom>
          <a:solidFill>
            <a:srgbClr val="1E2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3471011"/>
            <a:ext cx="4709160" cy="114127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4000"/>
              </a:lnSpc>
              <a:spcAft>
                <a:spcPts val="0"/>
              </a:spcAft>
            </a:pPr>
            <a:r>
              <a:rPr lang="pt-BR" sz="1800" b="0" i="0">
                <a:solidFill>
                  <a:srgbClr val="C9CCDA"/>
                </a:solidFill>
                <a:latin typeface="Calibri"/>
              </a:rPr>
              <a:t>Queda livre: y = 80 − 5t²
t = −4 s ou t = 4 s
Descartamos t = −4 s: não existe tempo negativo antes do início da queda.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3640" y="2724912"/>
            <a:ext cx="5257800" cy="2651760"/>
          </a:xfrm>
          <a:prstGeom prst="rect">
            <a:avLst/>
          </a:prstGeom>
          <a:solidFill>
            <a:srgbClr val="1E2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537960" y="3471011"/>
            <a:ext cx="4709160" cy="114127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4000"/>
              </a:lnSpc>
              <a:spcAft>
                <a:spcPts val="0"/>
              </a:spcAft>
            </a:pPr>
            <a:r>
              <a:rPr lang="pt-BR" sz="1800" b="0" i="0">
                <a:solidFill>
                  <a:srgbClr val="C9CCDA"/>
                </a:solidFill>
                <a:latin typeface="Calibri"/>
              </a:rPr>
              <a:t>Lançamento vertical: y = 30t − 5t²
t = 2 s ou t = 4 s
Ambas válidas: a pedra passa pela mesma altura subindo e descendo.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12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509385"/>
            <a:ext cx="10881360" cy="55399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pt-BR" sz="3600" b="1" i="0">
                <a:solidFill>
                  <a:srgbClr val="2A2D3A"/>
                </a:solidFill>
                <a:latin typeface="Cambria"/>
              </a:rPr>
              <a:t>Erro Comum — Decidir sem Verificar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316736"/>
            <a:ext cx="10881360" cy="1298448"/>
          </a:xfrm>
          <a:prstGeom prst="rect">
            <a:avLst/>
          </a:prstGeom>
          <a:solidFill>
            <a:srgbClr val="FBEA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1673572"/>
            <a:ext cx="10332720" cy="5847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pt-BR" sz="1900" b="1" i="0">
                <a:solidFill>
                  <a:srgbClr val="C0392B"/>
                </a:solidFill>
                <a:latin typeface="Calibri"/>
              </a:rPr>
              <a:t>É um erro comum assumir que se deve sempre descartar uma raiz, ou sempre aceitar as duas, sem checar o significado físico específico de cada situação.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2834640"/>
            <a:ext cx="10881360" cy="2487168"/>
          </a:xfrm>
          <a:prstGeom prst="rect">
            <a:avLst/>
          </a:prstGeom>
          <a:solidFill>
            <a:srgbClr val="F5F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3490883"/>
            <a:ext cx="10332720" cy="117468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1000"/>
              </a:spcAft>
            </a:pPr>
            <a:r>
              <a:rPr lang="pt-BR" sz="1800" b="1">
                <a:solidFill>
                  <a:srgbClr val="6B6E7C"/>
                </a:solidFill>
                <a:latin typeface="Calibri"/>
              </a:rPr>
              <a:t>Antes de aceitar ou descartar uma raiz, pergunte:</a:t>
            </a:r>
          </a:p>
          <a:p>
            <a:pPr algn="l">
              <a:lnSpc>
                <a:spcPct val="100000"/>
              </a:lnSpc>
              <a:spcAft>
                <a:spcPts val="1000"/>
              </a:spcAft>
            </a:pPr>
            <a:r>
              <a:rPr lang="pt-BR" sz="2500" b="0">
                <a:solidFill>
                  <a:srgbClr val="2A2D3A"/>
                </a:solidFill>
                <a:latin typeface="Cambria"/>
              </a:rPr>
              <a:t>"Essa raiz corresponde a algo que pode realmente acontecer no fenômeno descrito?"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12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93996"/>
            <a:ext cx="10881360" cy="5847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pt-BR" sz="3800" b="1" i="0">
                <a:solidFill>
                  <a:srgbClr val="2A2D3A"/>
                </a:solidFill>
                <a:latin typeface="Cambria"/>
              </a:rPr>
              <a:t>Exemplo Prático Completo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316736"/>
            <a:ext cx="10881360" cy="1170432"/>
          </a:xfrm>
          <a:prstGeom prst="rect">
            <a:avLst/>
          </a:prstGeom>
          <a:solidFill>
            <a:srgbClr val="F5F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1600420"/>
            <a:ext cx="10332720" cy="5847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pt-BR" sz="1900" b="1">
                <a:solidFill>
                  <a:srgbClr val="E8623C"/>
                </a:solidFill>
                <a:latin typeface="Calibri"/>
              </a:rPr>
              <a:t>Problema:  </a:t>
            </a:r>
            <a:r>
              <a:rPr lang="pt-BR" sz="1900" b="0">
                <a:solidFill>
                  <a:srgbClr val="2A2D3A"/>
                </a:solidFill>
                <a:latin typeface="Calibri"/>
              </a:rPr>
              <a:t>um objeto cai de uma altura de 80 m, a partir do repouso, com g = 10 m/s². Usando y = 80 − 5t², em que instante ele toca o solo (y = 0)?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892012"/>
            <a:ext cx="10332720" cy="26930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pt-BR" sz="1750" b="1">
                <a:solidFill>
                  <a:srgbClr val="6B6E7C"/>
                </a:solidFill>
                <a:latin typeface="Calibri"/>
              </a:rPr>
              <a:t>1. Igualar a zero e identificar a, b, c:  </a:t>
            </a:r>
            <a:r>
              <a:rPr lang="pt-BR" sz="1750" b="0">
                <a:solidFill>
                  <a:srgbClr val="2A2D3A"/>
                </a:solidFill>
                <a:latin typeface="Calibri"/>
              </a:rPr>
              <a:t>−5t² + 80 = 0  →  a=−5, b=0, c=80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687540"/>
            <a:ext cx="10332720" cy="26930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pt-BR" sz="1750" b="1">
                <a:solidFill>
                  <a:srgbClr val="6B6E7C"/>
                </a:solidFill>
                <a:latin typeface="Calibri"/>
              </a:rPr>
              <a:t>2. Aplicar Bhaskara e interpretar as raízes:  </a:t>
            </a:r>
            <a:r>
              <a:rPr lang="pt-BR" sz="1750" b="0">
                <a:solidFill>
                  <a:srgbClr val="2A2D3A"/>
                </a:solidFill>
                <a:latin typeface="Calibri"/>
              </a:rPr>
              <a:t>Δ = 1600; t = (0 ± 40)/(−10) → t = −4 s ou t = 4 s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4480560"/>
            <a:ext cx="10881360" cy="1170432"/>
          </a:xfrm>
          <a:prstGeom prst="rect">
            <a:avLst/>
          </a:prstGeom>
          <a:solidFill>
            <a:srgbClr val="1E2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68680" y="4881110"/>
            <a:ext cx="10424160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pt-BR" sz="2400" b="1" i="0">
                <a:solidFill>
                  <a:srgbClr val="FFFFFF"/>
                </a:solidFill>
                <a:latin typeface="Cambria"/>
              </a:rPr>
              <a:t>t = 4 s  (</a:t>
            </a:r>
            <a:r>
              <a:rPr lang="pt-BR" sz="2400" b="1" i="0" err="1">
                <a:solidFill>
                  <a:srgbClr val="FFFFFF"/>
                </a:solidFill>
                <a:latin typeface="Cambria"/>
              </a:rPr>
              <a:t>descartamos</a:t>
            </a:r>
            <a:r>
              <a:rPr lang="pt-BR" sz="2400" b="1" i="0">
                <a:solidFill>
                  <a:srgbClr val="FFFFFF"/>
                </a:solidFill>
                <a:latin typeface="Cambria"/>
              </a:rPr>
              <a:t> t = −4 s: tempo </a:t>
            </a:r>
            <a:r>
              <a:rPr lang="pt-BR" sz="2400" b="1" i="0" err="1">
                <a:solidFill>
                  <a:srgbClr val="FFFFFF"/>
                </a:solidFill>
                <a:latin typeface="Cambria"/>
              </a:rPr>
              <a:t>negativo</a:t>
            </a:r>
            <a:r>
              <a:rPr lang="pt-BR" sz="2400" b="1" i="0">
                <a:solidFill>
                  <a:srgbClr val="FFFFFF"/>
                </a:solidFill>
                <a:latin typeface="Cambria"/>
              </a:rPr>
              <a:t> </a:t>
            </a:r>
            <a:r>
              <a:rPr lang="pt-BR" sz="2400" b="1" i="0" err="1">
                <a:solidFill>
                  <a:srgbClr val="FFFFFF"/>
                </a:solidFill>
                <a:latin typeface="Cambria"/>
              </a:rPr>
              <a:t>não</a:t>
            </a:r>
            <a:r>
              <a:rPr lang="pt-BR" sz="2400" b="1" i="0">
                <a:solidFill>
                  <a:srgbClr val="FFFFFF"/>
                </a:solidFill>
                <a:latin typeface="Cambria"/>
              </a:rPr>
              <a:t> </a:t>
            </a:r>
            <a:r>
              <a:rPr lang="pt-BR" sz="2400" b="1" i="0" err="1">
                <a:solidFill>
                  <a:srgbClr val="FFFFFF"/>
                </a:solidFill>
                <a:latin typeface="Cambria"/>
              </a:rPr>
              <a:t>existe</a:t>
            </a:r>
            <a:r>
              <a:rPr lang="pt-BR" sz="2400" b="1" i="0">
                <a:solidFill>
                  <a:srgbClr val="FFFFFF"/>
                </a:solidFill>
                <a:latin typeface="Cambria"/>
              </a:rPr>
              <a:t>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12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93996"/>
            <a:ext cx="10881360" cy="5847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pt-BR" sz="3800" b="1" i="0">
                <a:solidFill>
                  <a:srgbClr val="2A2D3A"/>
                </a:solidFill>
                <a:latin typeface="Cambria"/>
              </a:rPr>
              <a:t>Hora dos Exercícios — Fixação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426464"/>
            <a:ext cx="6675120" cy="4315968"/>
          </a:xfrm>
          <a:prstGeom prst="rect">
            <a:avLst/>
          </a:prstGeom>
          <a:solidFill>
            <a:srgbClr val="F5F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1733121"/>
            <a:ext cx="3657600" cy="24622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pt-BR" sz="1600" b="1" i="0">
                <a:solidFill>
                  <a:srgbClr val="E8623C"/>
                </a:solidFill>
                <a:latin typeface="Calibri"/>
              </a:rPr>
              <a:t>QUESTÃO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048256"/>
            <a:ext cx="6126480" cy="9005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4000"/>
              </a:lnSpc>
              <a:spcAft>
                <a:spcPts val="0"/>
              </a:spcAft>
            </a:pPr>
            <a:r>
              <a:rPr lang="pt-BR" sz="1900" b="0" i="0">
                <a:solidFill>
                  <a:srgbClr val="2A2D3A"/>
                </a:solidFill>
                <a:latin typeface="Calibri"/>
              </a:rPr>
              <a:t>Uma pedra é lançada verticalmente para cima com velocidade de 20 m/s (g = 10 m/s²), y = 20t − 5t². Em que instantes ela está a 15 m de altura?</a:t>
            </a:r>
          </a:p>
        </p:txBody>
      </p:sp>
      <p:sp>
        <p:nvSpPr>
          <p:cNvPr id="6" name="Rectangle 5"/>
          <p:cNvSpPr/>
          <p:nvPr/>
        </p:nvSpPr>
        <p:spPr>
          <a:xfrm>
            <a:off x="914400" y="4041648"/>
            <a:ext cx="6126480" cy="14173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43000" y="4256865"/>
            <a:ext cx="2743200" cy="24622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pt-BR" sz="1600" b="1" i="0">
                <a:solidFill>
                  <a:srgbClr val="E8623C"/>
                </a:solidFill>
                <a:latin typeface="Calibri"/>
              </a:rPr>
              <a:t>💡 Dica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4642473"/>
            <a:ext cx="5650992" cy="55399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pt-BR" sz="1800" b="0" i="0">
                <a:solidFill>
                  <a:srgbClr val="2A2D3A"/>
                </a:solidFill>
                <a:latin typeface="Calibri"/>
              </a:rPr>
              <a:t>Iguale y = 15 e resolva a equação do 2º grau resultante — ambas as raízes podem ser válidas.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0" y="1426464"/>
            <a:ext cx="3749039" cy="4315968"/>
          </a:xfrm>
          <a:prstGeom prst="rect">
            <a:avLst/>
          </a:prstGeom>
          <a:solidFill>
            <a:srgbClr val="1E2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8732520" y="2258568"/>
            <a:ext cx="1828800" cy="1828800"/>
          </a:xfrm>
          <a:prstGeom prst="ellipse">
            <a:avLst/>
          </a:prstGeom>
          <a:solidFill>
            <a:srgbClr val="E86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732520" y="2803636"/>
            <a:ext cx="1828800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el-GR" sz="4800" b="1" i="0">
                <a:solidFill>
                  <a:srgbClr val="FFFFFF"/>
                </a:solidFill>
                <a:latin typeface="Cambria"/>
              </a:rPr>
              <a:t>Δ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65008" y="4594300"/>
            <a:ext cx="3246120" cy="430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pt-BR" sz="2800" b="1" i="0">
                <a:solidFill>
                  <a:srgbClr val="E8623C"/>
                </a:solidFill>
                <a:latin typeface="Cambria"/>
              </a:rPr>
              <a:t>t = [ ? ] 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12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640080" y="566928"/>
            <a:ext cx="841248" cy="841248"/>
          </a:xfrm>
          <a:prstGeom prst="ellipse">
            <a:avLst/>
          </a:prstGeom>
          <a:solidFill>
            <a:srgbClr val="E86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72108"/>
            <a:ext cx="841248" cy="430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el-GR" sz="2800" b="1" i="0">
                <a:solidFill>
                  <a:srgbClr val="FFFFFF"/>
                </a:solidFill>
                <a:latin typeface="Cambria"/>
              </a:rPr>
              <a:t>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64208" y="655689"/>
            <a:ext cx="9601200" cy="55399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pt-BR" sz="3600" b="1" i="0">
                <a:solidFill>
                  <a:srgbClr val="FFFFFF"/>
                </a:solidFill>
                <a:latin typeface="Cambria"/>
              </a:rPr>
              <a:t>Gabarito e Encerramento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572768"/>
            <a:ext cx="5394960" cy="3429000"/>
          </a:xfrm>
          <a:prstGeom prst="rect">
            <a:avLst/>
          </a:prstGeom>
          <a:solidFill>
            <a:srgbClr val="2A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854892"/>
            <a:ext cx="4572000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pt-BR" sz="1800" b="1" i="0">
                <a:solidFill>
                  <a:srgbClr val="E8623C"/>
                </a:solidFill>
                <a:latin typeface="Calibri"/>
              </a:rPr>
              <a:t>Resolução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212848"/>
            <a:ext cx="4919472" cy="12618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lang="pt-BR" sz="1650" b="0">
                <a:solidFill>
                  <a:srgbClr val="FFFFFF"/>
                </a:solidFill>
                <a:latin typeface="Calibri"/>
              </a:rPr>
              <a:t>15 = 20t − 5t² → 5t² − 20t + 15 = 0</a:t>
            </a:r>
          </a:p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lang="pt-BR" sz="1650" b="0">
                <a:solidFill>
                  <a:srgbClr val="FFFFFF"/>
                </a:solidFill>
                <a:latin typeface="Calibri"/>
              </a:rPr>
              <a:t>t² − 4t + 3 = 0 → </a:t>
            </a:r>
            <a:r>
              <a:rPr lang="el-GR" sz="1650" b="0">
                <a:solidFill>
                  <a:srgbClr val="FFFFFF"/>
                </a:solidFill>
                <a:latin typeface="Calibri"/>
              </a:rPr>
              <a:t>Δ = 16−12 = 4</a:t>
            </a:r>
          </a:p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lang="pt-BR" sz="1650" b="0">
                <a:solidFill>
                  <a:srgbClr val="C9CCDA"/>
                </a:solidFill>
                <a:latin typeface="Calibri"/>
              </a:rPr>
              <a:t>t = (4 ± 2)/2</a:t>
            </a:r>
          </a:p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lang="pt-BR" sz="2000" b="1">
                <a:solidFill>
                  <a:srgbClr val="E8623C"/>
                </a:solidFill>
                <a:latin typeface="Calibri"/>
              </a:rPr>
              <a:t>t = 1 s e t = 3 s (ambas válidas)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7920" y="1572768"/>
            <a:ext cx="5349240" cy="3429000"/>
          </a:xfrm>
          <a:prstGeom prst="rect">
            <a:avLst/>
          </a:prstGeom>
          <a:solidFill>
            <a:srgbClr val="E86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92240" y="1854892"/>
            <a:ext cx="4754880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pt-BR" sz="1800" b="1" i="0">
                <a:solidFill>
                  <a:srgbClr val="2A2D3A"/>
                </a:solidFill>
                <a:latin typeface="Calibri"/>
              </a:rPr>
              <a:t>Resumo da Aula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92240" y="2212848"/>
            <a:ext cx="4828032" cy="16219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4000"/>
              </a:lnSpc>
              <a:spcAft>
                <a:spcPts val="0"/>
              </a:spcAft>
            </a:pPr>
            <a:r>
              <a:rPr lang="pt-BR" sz="1700" b="0" i="0">
                <a:solidFill>
                  <a:srgbClr val="2A2D3A"/>
                </a:solidFill>
                <a:latin typeface="Calibri"/>
              </a:rPr>
              <a:t>Equações do 2º grau surgem em fenômenos onde a posição depende do quadrado do tempo. A fórmula de Bhaskara pode gerar até duas raízes reais, e cada uma deve ser confrontada com a situação física: descartada se não tiver sentido, aceita se representar um evento real.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5409009"/>
            <a:ext cx="10881360" cy="24622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pt-BR" sz="1600" b="0" i="0">
                <a:solidFill>
                  <a:srgbClr val="9AA0B4"/>
                </a:solidFill>
                <a:latin typeface="Calibri"/>
              </a:rPr>
              <a:t>Próxima aula: Sistemas de Equações — resolvendo duas equações com duas incógnitas.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12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809</Words>
  <Application>Microsoft Office PowerPoint</Application>
  <PresentationFormat>Widescreen</PresentationFormat>
  <Paragraphs>71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Cambria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Marcos Oliveira</cp:lastModifiedBy>
  <cp:revision>1</cp:revision>
  <dcterms:created xsi:type="dcterms:W3CDTF">2013-01-27T09:14:16Z</dcterms:created>
  <dcterms:modified xsi:type="dcterms:W3CDTF">2026-09-04T00:04:51Z</dcterms:modified>
  <cp:category/>
</cp:coreProperties>
</file>