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custSel modSld">
      <pc:chgData name="Marcos Oliveira" userId="80e6a4d8f6082d78" providerId="LiveId" clId="{3451CDAF-3C47-4B5C-BFB8-180CCD0EFD35}" dt="2026-09-04T11:25:08.369" v="55" actId="20577"/>
      <pc:docMkLst>
        <pc:docMk/>
      </pc:docMkLst>
      <pc:sldChg chg="modSp mod">
        <pc:chgData name="Marcos Oliveira" userId="80e6a4d8f6082d78" providerId="LiveId" clId="{3451CDAF-3C47-4B5C-BFB8-180CCD0EFD35}" dt="2026-09-04T11:15:49.888" v="0" actId="1076"/>
        <pc:sldMkLst>
          <pc:docMk/>
          <pc:sldMk cId="0" sldId="256"/>
        </pc:sldMkLst>
        <pc:spChg chg="mod">
          <ac:chgData name="Marcos Oliveira" userId="80e6a4d8f6082d78" providerId="LiveId" clId="{3451CDAF-3C47-4B5C-BFB8-180CCD0EFD35}" dt="2026-09-04T11:15:49.888" v="0" actId="1076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16:38.974" v="4" actId="947"/>
        <pc:sldMkLst>
          <pc:docMk/>
          <pc:sldMk cId="0" sldId="257"/>
        </pc:sldMkLst>
        <pc:spChg chg="mod">
          <ac:chgData name="Marcos Oliveira" userId="80e6a4d8f6082d78" providerId="LiveId" clId="{3451CDAF-3C47-4B5C-BFB8-180CCD0EFD35}" dt="2026-09-04T11:16:38.974" v="4" actId="947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16:53.026" v="5" actId="1076"/>
        <pc:sldMkLst>
          <pc:docMk/>
          <pc:sldMk cId="0" sldId="258"/>
        </pc:sldMkLst>
        <pc:spChg chg="mod">
          <ac:chgData name="Marcos Oliveira" userId="80e6a4d8f6082d78" providerId="LiveId" clId="{3451CDAF-3C47-4B5C-BFB8-180CCD0EFD35}" dt="2026-09-04T11:16:53.026" v="5" actId="1076"/>
          <ac:spMkLst>
            <pc:docMk/>
            <pc:sldMk cId="0" sldId="258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17:01.928" v="6" actId="1076"/>
        <pc:sldMkLst>
          <pc:docMk/>
          <pc:sldMk cId="0" sldId="259"/>
        </pc:sldMkLst>
        <pc:spChg chg="mod">
          <ac:chgData name="Marcos Oliveira" userId="80e6a4d8f6082d78" providerId="LiveId" clId="{3451CDAF-3C47-4B5C-BFB8-180CCD0EFD35}" dt="2026-09-04T11:17:01.928" v="6" actId="1076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17:32.314" v="9" actId="947"/>
        <pc:sldMkLst>
          <pc:docMk/>
          <pc:sldMk cId="0" sldId="261"/>
        </pc:sldMkLst>
        <pc:spChg chg="mod">
          <ac:chgData name="Marcos Oliveira" userId="80e6a4d8f6082d78" providerId="LiveId" clId="{3451CDAF-3C47-4B5C-BFB8-180CCD0EFD35}" dt="2026-09-04T11:17:32.314" v="9" actId="947"/>
          <ac:spMkLst>
            <pc:docMk/>
            <pc:sldMk cId="0" sldId="261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17:12.611" v="7" actId="1076"/>
          <ac:spMkLst>
            <pc:docMk/>
            <pc:sldMk cId="0" sldId="261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18:28.497" v="13" actId="255"/>
        <pc:sldMkLst>
          <pc:docMk/>
          <pc:sldMk cId="0" sldId="262"/>
        </pc:sldMkLst>
        <pc:spChg chg="mod">
          <ac:chgData name="Marcos Oliveira" userId="80e6a4d8f6082d78" providerId="LiveId" clId="{3451CDAF-3C47-4B5C-BFB8-180CCD0EFD35}" dt="2026-09-04T11:18:28.497" v="13" actId="255"/>
          <ac:spMkLst>
            <pc:docMk/>
            <pc:sldMk cId="0" sldId="262"/>
            <ac:spMk id="5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20:29.020" v="27" actId="947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4T11:19:38.760" v="22" actId="947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0:01.692" v="23" actId="947"/>
          <ac:spMkLst>
            <pc:docMk/>
            <pc:sldMk cId="0" sldId="263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0:29.020" v="27" actId="947"/>
          <ac:spMkLst>
            <pc:docMk/>
            <pc:sldMk cId="0" sldId="263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18:50.806" v="16" actId="947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22:20.378" v="38" actId="947"/>
        <pc:sldMkLst>
          <pc:docMk/>
          <pc:sldMk cId="0" sldId="264"/>
        </pc:sldMkLst>
        <pc:spChg chg="mod">
          <ac:chgData name="Marcos Oliveira" userId="80e6a4d8f6082d78" providerId="LiveId" clId="{3451CDAF-3C47-4B5C-BFB8-180CCD0EFD35}" dt="2026-09-04T11:21:23.016" v="32" actId="947"/>
          <ac:spMkLst>
            <pc:docMk/>
            <pc:sldMk cId="0" sldId="264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1:57.741" v="36" actId="947"/>
          <ac:spMkLst>
            <pc:docMk/>
            <pc:sldMk cId="0" sldId="264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0:52.423" v="28" actId="107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2:20.378" v="38" actId="947"/>
          <ac:spMkLst>
            <pc:docMk/>
            <pc:sldMk cId="0" sldId="264"/>
            <ac:spMk id="12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25:08.369" v="55" actId="20577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4T11:24:20.240" v="39" actId="26606"/>
          <ac:spMkLst>
            <pc:docMk/>
            <pc:sldMk cId="0" sldId="265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4:35.379" v="40" actId="255"/>
          <ac:spMkLst>
            <pc:docMk/>
            <pc:sldMk cId="0" sldId="265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4:45.810" v="42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5:08.369" v="55" actId="20577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69680" y="3063240"/>
            <a:ext cx="31089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 dirty="0" err="1">
                <a:solidFill>
                  <a:srgbClr val="FFFFFF"/>
                </a:solidFill>
                <a:latin typeface="Cambria"/>
              </a:rPr>
              <a:t>x,y</a:t>
            </a:r>
            <a:endParaRPr sz="4400" b="1" i="0" dirty="0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MÓDULO DE PRÉ-FÍSICA  ·  AULA 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Cambria"/>
              </a:rPr>
              <a:t>Sistemas de Equações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i="0">
                <a:solidFill>
                  <a:srgbClr val="C9CCDA"/>
                </a:solidFill>
                <a:latin typeface="Calibri"/>
              </a:rPr>
              <a:t>Resolvendo duas equações com duas incógnitas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3886200"/>
            <a:ext cx="2011680" cy="9144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Por que Precisamos de Duas Equações?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108813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A2D3A"/>
                </a:solidFill>
                <a:latin typeface="Calibri"/>
              </a:rPr>
              <a:t>Depois de aprender a isolar uma variável em uma equação do 1º grau (Aula 11), encontramos situações físicas com duas grandezas desconhecidas ao mesmo tempo — como o encontro de dois móveis ou o equilíbrio de forças. Uma única equação não basta: é preciso combinar duas equações simultâneas para obter uma resposta única.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3383280"/>
            <a:ext cx="10881360" cy="10515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3474720"/>
            <a:ext cx="10332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6B6E7C"/>
                </a:solidFill>
                <a:latin typeface="Calibri"/>
              </a:rPr>
              <a:t>Encontro de dois trens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794760"/>
            <a:ext cx="1033272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2A2D3A"/>
                </a:solidFill>
                <a:latin typeface="Cambria"/>
              </a:rPr>
              <a:t>d</a:t>
            </a:r>
            <a:r>
              <a:rPr sz="1500" b="0" baseline="-25000" dirty="0" err="1">
                <a:solidFill>
                  <a:srgbClr val="2A2D3A"/>
                </a:solidFill>
                <a:latin typeface="Cambria"/>
              </a:rPr>
              <a:t>A</a:t>
            </a:r>
            <a:r>
              <a:rPr sz="1500" b="0" dirty="0">
                <a:solidFill>
                  <a:srgbClr val="2A2D3A"/>
                </a:solidFill>
                <a:latin typeface="Cambria"/>
              </a:rPr>
              <a:t> + d</a:t>
            </a:r>
            <a:r>
              <a:rPr sz="1500" b="0" baseline="-25000" dirty="0">
                <a:solidFill>
                  <a:srgbClr val="2A2D3A"/>
                </a:solidFill>
                <a:latin typeface="Cambria"/>
              </a:rPr>
              <a:t>B</a:t>
            </a:r>
            <a:r>
              <a:rPr sz="1500" b="0" dirty="0">
                <a:solidFill>
                  <a:srgbClr val="2A2D3A"/>
                </a:solidFill>
                <a:latin typeface="Cambria"/>
              </a:rPr>
              <a:t> = 240     </a:t>
            </a:r>
            <a:r>
              <a:rPr sz="1500" b="0" dirty="0" err="1">
                <a:solidFill>
                  <a:srgbClr val="2A2D3A"/>
                </a:solidFill>
                <a:latin typeface="Cambria"/>
              </a:rPr>
              <a:t>d</a:t>
            </a:r>
            <a:r>
              <a:rPr sz="1500" b="0" baseline="-25000" dirty="0" err="1">
                <a:solidFill>
                  <a:srgbClr val="2A2D3A"/>
                </a:solidFill>
                <a:latin typeface="Cambria"/>
              </a:rPr>
              <a:t>A</a:t>
            </a:r>
            <a:r>
              <a:rPr sz="1500" b="0" dirty="0">
                <a:solidFill>
                  <a:srgbClr val="2A2D3A"/>
                </a:solidFill>
                <a:latin typeface="Cambria"/>
              </a:rPr>
              <a:t> = 70t; d</a:t>
            </a:r>
            <a:r>
              <a:rPr sz="1500" b="0" baseline="-25000" dirty="0">
                <a:solidFill>
                  <a:srgbClr val="2A2D3A"/>
                </a:solidFill>
                <a:latin typeface="Cambria"/>
              </a:rPr>
              <a:t>B</a:t>
            </a:r>
            <a:r>
              <a:rPr sz="1500" b="0" dirty="0">
                <a:solidFill>
                  <a:srgbClr val="2A2D3A"/>
                </a:solidFill>
                <a:latin typeface="Cambria"/>
              </a:rPr>
              <a:t> = 50t     </a:t>
            </a:r>
            <a:r>
              <a:rPr sz="1700" b="1" dirty="0">
                <a:solidFill>
                  <a:srgbClr val="E8623C"/>
                </a:solidFill>
                <a:latin typeface="Cambria"/>
              </a:rPr>
              <a:t>→ 2 </a:t>
            </a:r>
            <a:r>
              <a:rPr sz="1700" b="1" dirty="0" err="1">
                <a:solidFill>
                  <a:srgbClr val="E8623C"/>
                </a:solidFill>
                <a:latin typeface="Cambria"/>
              </a:rPr>
              <a:t>equações</a:t>
            </a:r>
            <a:r>
              <a:rPr sz="1700" b="1" dirty="0">
                <a:solidFill>
                  <a:srgbClr val="E8623C"/>
                </a:solidFill>
                <a:latin typeface="Cambria"/>
              </a:rPr>
              <a:t>, 2 </a:t>
            </a:r>
            <a:r>
              <a:rPr sz="1700" b="1" dirty="0" err="1">
                <a:solidFill>
                  <a:srgbClr val="E8623C"/>
                </a:solidFill>
                <a:latin typeface="Cambria"/>
              </a:rPr>
              <a:t>incógnitas</a:t>
            </a:r>
            <a:endParaRPr sz="1700" b="1" dirty="0">
              <a:solidFill>
                <a:srgbClr val="E8623C"/>
              </a:solidFill>
              <a:latin typeface="Cambr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O que é um Sistema de Equações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554480"/>
            <a:ext cx="10881360" cy="11887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690000"/>
            <a:ext cx="10332720" cy="91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C9CCDA"/>
                </a:solidFill>
                <a:latin typeface="Calibri"/>
              </a:rPr>
              <a:t>Um sistema é um conjunto de duas equações com duas incógnitas. A solução é o par (x, y) que satisfaz AMBAS as equações simultaneamente — não apenas uma delas.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0" y="2926080"/>
            <a:ext cx="6675120" cy="15544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532888" y="3108960"/>
            <a:ext cx="66751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E8623C"/>
                </a:solidFill>
                <a:latin typeface="Cambria"/>
              </a:rPr>
              <a:t>x + y = 10
x − y = 4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663440"/>
            <a:ext cx="10881360" cy="7315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475528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1">
                <a:solidFill>
                  <a:srgbClr val="D8DAE6"/>
                </a:solidFill>
                <a:latin typeface="Calibri"/>
              </a:rPr>
              <a:t>Uma equação sozinha admite infinitas soluções; as duas juntas admitem apenas uma.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O Método da Substituição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229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2A2D3A"/>
                </a:solidFill>
                <a:latin typeface="Calibri"/>
              </a:rPr>
              <a:t>Isolamos uma variável em uma das equações e substituímos a expressão obtida na outra equação, reduzindo o sistema a uma única equação com uma incógnita.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51440"/>
            <a:ext cx="10881360" cy="25603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917200"/>
            <a:ext cx="103327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 dirty="0">
                <a:solidFill>
                  <a:srgbClr val="C9CCDA"/>
                </a:solidFill>
                <a:latin typeface="Cambria"/>
              </a:rPr>
              <a:t>x + y = 10  e  x − y = 4</a:t>
            </a:r>
          </a:p>
          <a:p>
            <a:pPr algn="l">
              <a:spcAft>
                <a:spcPts val="600"/>
              </a:spcAft>
            </a:pPr>
            <a:r>
              <a:rPr sz="1700" b="0" dirty="0" err="1">
                <a:solidFill>
                  <a:srgbClr val="FFFFFF"/>
                </a:solidFill>
                <a:latin typeface="Cambria"/>
              </a:rPr>
              <a:t>Isolar</a:t>
            </a:r>
            <a:r>
              <a:rPr sz="1700" b="0" dirty="0">
                <a:solidFill>
                  <a:srgbClr val="FFFFFF"/>
                </a:solidFill>
                <a:latin typeface="Cambria"/>
              </a:rPr>
              <a:t> x </a:t>
            </a:r>
            <a:r>
              <a:rPr sz="1700" b="0" dirty="0" err="1">
                <a:solidFill>
                  <a:srgbClr val="FFFFFF"/>
                </a:solidFill>
                <a:latin typeface="Cambria"/>
              </a:rPr>
              <a:t>na</a:t>
            </a:r>
            <a:r>
              <a:rPr sz="1700" b="0" dirty="0">
                <a:solidFill>
                  <a:srgbClr val="FFFFFF"/>
                </a:solidFill>
                <a:latin typeface="Cambria"/>
              </a:rPr>
              <a:t> 1ª:  x = 10 − y</a:t>
            </a:r>
          </a:p>
          <a:p>
            <a:pPr algn="l">
              <a:spcAft>
                <a:spcPts val="600"/>
              </a:spcAft>
            </a:pPr>
            <a:r>
              <a:rPr sz="1700" b="0" dirty="0" err="1">
                <a:solidFill>
                  <a:srgbClr val="FFFFFF"/>
                </a:solidFill>
                <a:latin typeface="Cambria"/>
              </a:rPr>
              <a:t>Substituir</a:t>
            </a:r>
            <a:r>
              <a:rPr sz="1700" b="0" dirty="0">
                <a:solidFill>
                  <a:srgbClr val="FFFFFF"/>
                </a:solidFill>
                <a:latin typeface="Cambria"/>
              </a:rPr>
              <a:t> </a:t>
            </a:r>
            <a:r>
              <a:rPr sz="1700" b="0" dirty="0" err="1">
                <a:solidFill>
                  <a:srgbClr val="FFFFFF"/>
                </a:solidFill>
                <a:latin typeface="Cambria"/>
              </a:rPr>
              <a:t>na</a:t>
            </a:r>
            <a:r>
              <a:rPr sz="1700" b="0" dirty="0">
                <a:solidFill>
                  <a:srgbClr val="FFFFFF"/>
                </a:solidFill>
                <a:latin typeface="Cambria"/>
              </a:rPr>
              <a:t> 2ª:  (10 − y) − y = 4  →  y = 3</a:t>
            </a:r>
          </a:p>
          <a:p>
            <a:pPr algn="l">
              <a:spcAft>
                <a:spcPts val="600"/>
              </a:spcAft>
            </a:pPr>
            <a:r>
              <a:rPr sz="2600" b="1" dirty="0">
                <a:solidFill>
                  <a:srgbClr val="E8623C"/>
                </a:solidFill>
                <a:latin typeface="Cambria"/>
              </a:rPr>
              <a:t>x =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O Método da Adição (Eliminação)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5448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D8DAE6"/>
                </a:solidFill>
                <a:latin typeface="Calibri"/>
              </a:rPr>
              <a:t>Multiplicamos uma ou ambas as equações por números adequados para que, ao somá-las, uma das variáveis seja cancelada.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606040"/>
            <a:ext cx="10881360" cy="25603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2797800"/>
            <a:ext cx="103327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C9CCDA"/>
                </a:solidFill>
                <a:latin typeface="Cambria"/>
              </a:rPr>
              <a:t>x + y = 10  e  x − y = 4</a:t>
            </a:r>
          </a:p>
          <a:p>
            <a:pPr algn="l">
              <a:spcAft>
                <a:spcPts val="600"/>
              </a:spcAft>
            </a:pPr>
            <a:r>
              <a:rPr sz="1700" b="0">
                <a:solidFill>
                  <a:srgbClr val="FFFFFF"/>
                </a:solidFill>
                <a:latin typeface="Cambria"/>
              </a:rPr>
              <a:t>Somando as duas equações inteiras:  2x = 14</a:t>
            </a:r>
          </a:p>
          <a:p>
            <a:pPr algn="l">
              <a:spcAft>
                <a:spcPts val="600"/>
              </a:spcAft>
            </a:pPr>
            <a:r>
              <a:rPr sz="2200" b="1">
                <a:solidFill>
                  <a:srgbClr val="E8623C"/>
                </a:solidFill>
                <a:latin typeface="Cambria"/>
              </a:rPr>
              <a:t>x = 7  →  substituindo: y =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Exemplo Físico — Equilíbrio de Torque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10515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 dirty="0">
                <a:solidFill>
                  <a:srgbClr val="2A2D3A"/>
                </a:solidFill>
                <a:latin typeface="Calibri"/>
              </a:rPr>
              <a:t>Duas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crianças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de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massas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30 kg e 45 kg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sentam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-se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numa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gangorra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de 4 m de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comprimento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,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uma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de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cada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lado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do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apoio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,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em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equilíbrio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. Quais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são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as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distâncias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d</a:t>
            </a:r>
            <a:r>
              <a:rPr sz="1500" b="0" i="0" baseline="-25000" dirty="0">
                <a:solidFill>
                  <a:srgbClr val="2A2D3A"/>
                </a:solidFill>
                <a:latin typeface="Calibri"/>
              </a:rPr>
              <a:t>1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e d</a:t>
            </a:r>
            <a:r>
              <a:rPr sz="1500" b="0" i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de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cada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uma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até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 o </a:t>
            </a:r>
            <a:r>
              <a:rPr sz="1500" b="0" i="0" dirty="0" err="1">
                <a:solidFill>
                  <a:srgbClr val="2A2D3A"/>
                </a:solidFill>
                <a:latin typeface="Calibri"/>
              </a:rPr>
              <a:t>apoio</a:t>
            </a:r>
            <a:r>
              <a:rPr sz="1500" b="0" i="0" dirty="0">
                <a:solidFill>
                  <a:srgbClr val="2A2D3A"/>
                </a:solidFill>
                <a:latin typeface="Calibri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743200"/>
            <a:ext cx="10881360" cy="219456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3218688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CCDA"/>
                </a:solidFill>
                <a:latin typeface="Calibri"/>
              </a:rPr>
              <a:t>Duas condições, duas incógnitas: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FFFFFF"/>
                </a:solidFill>
                <a:latin typeface="Cambria"/>
              </a:rPr>
              <a:t>d1 + d2 = 4   (comprimento total)</a:t>
            </a:r>
          </a:p>
          <a:p>
            <a:pPr algn="l">
              <a:spcAft>
                <a:spcPts val="600"/>
              </a:spcAft>
            </a:pPr>
            <a:r>
              <a:rPr sz="1800" b="1">
                <a:solidFill>
                  <a:srgbClr val="E8623C"/>
                </a:solidFill>
                <a:latin typeface="Cambria"/>
              </a:rPr>
              <a:t>30·d1 = 45·d2   (equilíbrio de torques)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2A2D3A"/>
                </a:solidFill>
                <a:latin typeface="Cambria"/>
              </a:rPr>
              <a:t>Erro Comum — Multiplicar só Parte da Equação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1051560"/>
          </a:xfrm>
          <a:prstGeom prst="rect">
            <a:avLst/>
          </a:prstGeom>
          <a:solidFill>
            <a:srgbClr val="FB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C0392B"/>
                </a:solidFill>
                <a:latin typeface="Calibri"/>
              </a:rPr>
              <a:t>Ao usar o método da adição, um erro muito comum é multiplicar apenas a variável de um dos lados da equação, esquecendo de multiplicar também o termo constante — isso quebra a igualdade e leva a um sistema incorreto.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4208" y="3429000"/>
            <a:ext cx="868680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0" dirty="0">
                <a:solidFill>
                  <a:srgbClr val="2A2D3A"/>
                </a:solidFill>
                <a:latin typeface="Cambria"/>
              </a:rPr>
              <a:t>x + 2y = 8,  </a:t>
            </a:r>
            <a:r>
              <a:rPr sz="2800" b="0" dirty="0" err="1">
                <a:solidFill>
                  <a:srgbClr val="2A2D3A"/>
                </a:solidFill>
                <a:latin typeface="Cambria"/>
              </a:rPr>
              <a:t>multiplicando</a:t>
            </a:r>
            <a:r>
              <a:rPr sz="2800" b="0" dirty="0">
                <a:solidFill>
                  <a:srgbClr val="2A2D3A"/>
                </a:solidFill>
                <a:latin typeface="Cambria"/>
              </a:rPr>
              <a:t> </a:t>
            </a:r>
            <a:r>
              <a:rPr sz="2800" b="0" dirty="0" err="1">
                <a:solidFill>
                  <a:srgbClr val="2A2D3A"/>
                </a:solidFill>
                <a:latin typeface="Cambria"/>
              </a:rPr>
              <a:t>por</a:t>
            </a:r>
            <a:r>
              <a:rPr sz="2800" b="0" dirty="0">
                <a:solidFill>
                  <a:srgbClr val="2A2D3A"/>
                </a:solidFill>
                <a:latin typeface="Cambria"/>
              </a:rPr>
              <a:t> 3</a:t>
            </a:r>
          </a:p>
          <a:p>
            <a:pPr algn="ctr">
              <a:spcAft>
                <a:spcPts val="600"/>
              </a:spcAft>
            </a:pPr>
            <a:r>
              <a:rPr sz="2800" b="0" dirty="0" err="1">
                <a:solidFill>
                  <a:srgbClr val="C0392B"/>
                </a:solidFill>
                <a:latin typeface="Cambria"/>
              </a:rPr>
              <a:t>Errado</a:t>
            </a:r>
            <a:r>
              <a:rPr sz="2800" b="0" dirty="0">
                <a:solidFill>
                  <a:srgbClr val="C0392B"/>
                </a:solidFill>
                <a:latin typeface="Cambria"/>
              </a:rPr>
              <a:t>:   3x + 2y = 8   (</a:t>
            </a:r>
            <a:r>
              <a:rPr sz="2800" b="0" dirty="0" err="1">
                <a:solidFill>
                  <a:srgbClr val="C0392B"/>
                </a:solidFill>
                <a:latin typeface="Cambria"/>
              </a:rPr>
              <a:t>só</a:t>
            </a:r>
            <a:r>
              <a:rPr sz="2800" b="0" dirty="0">
                <a:solidFill>
                  <a:srgbClr val="C0392B"/>
                </a:solidFill>
                <a:latin typeface="Cambria"/>
              </a:rPr>
              <a:t> x </a:t>
            </a:r>
            <a:r>
              <a:rPr sz="2800" b="0" dirty="0" err="1">
                <a:solidFill>
                  <a:srgbClr val="C0392B"/>
                </a:solidFill>
                <a:latin typeface="Cambria"/>
              </a:rPr>
              <a:t>foi</a:t>
            </a:r>
            <a:r>
              <a:rPr sz="2800" b="0" dirty="0">
                <a:solidFill>
                  <a:srgbClr val="C0392B"/>
                </a:solidFill>
                <a:latin typeface="Cambria"/>
              </a:rPr>
              <a:t> </a:t>
            </a:r>
            <a:r>
              <a:rPr sz="2800" b="0" dirty="0" err="1">
                <a:solidFill>
                  <a:srgbClr val="C0392B"/>
                </a:solidFill>
                <a:latin typeface="Cambria"/>
              </a:rPr>
              <a:t>multiplicado</a:t>
            </a:r>
            <a:r>
              <a:rPr sz="2800" b="0" dirty="0">
                <a:solidFill>
                  <a:srgbClr val="C0392B"/>
                </a:solidFill>
                <a:latin typeface="Cambria"/>
              </a:rPr>
              <a:t>)</a:t>
            </a:r>
          </a:p>
          <a:p>
            <a:pPr algn="ctr">
              <a:spcAft>
                <a:spcPts val="600"/>
              </a:spcAft>
            </a:pPr>
            <a:r>
              <a:rPr sz="2800" b="1" dirty="0">
                <a:solidFill>
                  <a:srgbClr val="E8623C"/>
                </a:solidFill>
                <a:latin typeface="Cambria"/>
              </a:rPr>
              <a:t>Certo:   3x + 6y = 24   (</a:t>
            </a:r>
            <a:r>
              <a:rPr sz="2800" b="1" dirty="0" err="1">
                <a:solidFill>
                  <a:srgbClr val="E8623C"/>
                </a:solidFill>
                <a:latin typeface="Cambria"/>
              </a:rPr>
              <a:t>toda</a:t>
            </a:r>
            <a:r>
              <a:rPr sz="2800" b="1" dirty="0">
                <a:solidFill>
                  <a:srgbClr val="E8623C"/>
                </a:solidFill>
                <a:latin typeface="Cambria"/>
              </a:rPr>
              <a:t> a </a:t>
            </a:r>
            <a:r>
              <a:rPr sz="2800" b="1" dirty="0" err="1">
                <a:solidFill>
                  <a:srgbClr val="E8623C"/>
                </a:solidFill>
                <a:latin typeface="Cambria"/>
              </a:rPr>
              <a:t>equação</a:t>
            </a:r>
            <a:r>
              <a:rPr sz="2800" b="1" dirty="0">
                <a:solidFill>
                  <a:srgbClr val="E8623C"/>
                </a:solidFill>
                <a:latin typeface="Cambria"/>
              </a:rPr>
              <a:t> </a:t>
            </a:r>
            <a:r>
              <a:rPr sz="2800" b="1" dirty="0" err="1">
                <a:solidFill>
                  <a:srgbClr val="E8623C"/>
                </a:solidFill>
                <a:latin typeface="Cambria"/>
              </a:rPr>
              <a:t>multiplicada</a:t>
            </a:r>
            <a:r>
              <a:rPr sz="2800" b="1" dirty="0">
                <a:solidFill>
                  <a:srgbClr val="E8623C"/>
                </a:solidFill>
                <a:latin typeface="Cambria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Exemplo Prático Completo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6868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 err="1">
                <a:solidFill>
                  <a:srgbClr val="E8623C"/>
                </a:solidFill>
                <a:latin typeface="Calibri"/>
              </a:rPr>
              <a:t>Problema</a:t>
            </a:r>
            <a:r>
              <a:rPr sz="1600" b="1" dirty="0">
                <a:solidFill>
                  <a:srgbClr val="E8623C"/>
                </a:solidFill>
                <a:latin typeface="Calibri"/>
              </a:rPr>
              <a:t>: 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resolvendo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a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gangorra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: d</a:t>
            </a:r>
            <a:r>
              <a:rPr sz="1600" b="0" baseline="-25000" dirty="0">
                <a:solidFill>
                  <a:srgbClr val="2A2D3A"/>
                </a:solidFill>
                <a:latin typeface="Calibri"/>
              </a:rPr>
              <a:t>1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+ d</a:t>
            </a:r>
            <a:r>
              <a:rPr sz="1600" b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= 4  e  30·d</a:t>
            </a:r>
            <a:r>
              <a:rPr sz="1600" b="0" baseline="-25000" dirty="0">
                <a:solidFill>
                  <a:srgbClr val="2A2D3A"/>
                </a:solidFill>
                <a:latin typeface="Calibri"/>
              </a:rPr>
              <a:t>1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= 45·d</a:t>
            </a:r>
            <a:r>
              <a:rPr sz="1600" b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. Determine d</a:t>
            </a:r>
            <a:r>
              <a:rPr sz="1600" b="0" baseline="-25000" dirty="0">
                <a:solidFill>
                  <a:srgbClr val="2A2D3A"/>
                </a:solidFill>
                <a:latin typeface="Calibri"/>
              </a:rPr>
              <a:t>1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e d</a:t>
            </a:r>
            <a:r>
              <a:rPr sz="1600" b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1033272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dirty="0">
                <a:solidFill>
                  <a:srgbClr val="6B6E7C"/>
                </a:solidFill>
                <a:latin typeface="Calibri"/>
              </a:rPr>
              <a:t>1. </a:t>
            </a:r>
            <a:r>
              <a:rPr sz="1500" b="1" dirty="0" err="1">
                <a:solidFill>
                  <a:srgbClr val="6B6E7C"/>
                </a:solidFill>
                <a:latin typeface="Calibri"/>
              </a:rPr>
              <a:t>Isolar</a:t>
            </a:r>
            <a:r>
              <a:rPr sz="1500" b="1" dirty="0">
                <a:solidFill>
                  <a:srgbClr val="6B6E7C"/>
                </a:solidFill>
                <a:latin typeface="Calibri"/>
              </a:rPr>
              <a:t> d1 </a:t>
            </a:r>
            <a:r>
              <a:rPr sz="1500" b="1" dirty="0" err="1">
                <a:solidFill>
                  <a:srgbClr val="6B6E7C"/>
                </a:solidFill>
                <a:latin typeface="Calibri"/>
              </a:rPr>
              <a:t>na</a:t>
            </a:r>
            <a:r>
              <a:rPr sz="1500" b="1" dirty="0">
                <a:solidFill>
                  <a:srgbClr val="6B6E7C"/>
                </a:solidFill>
                <a:latin typeface="Calibri"/>
              </a:rPr>
              <a:t> 1ª </a:t>
            </a:r>
            <a:r>
              <a:rPr sz="1500" b="1" dirty="0" err="1">
                <a:solidFill>
                  <a:srgbClr val="6B6E7C"/>
                </a:solidFill>
                <a:latin typeface="Calibri"/>
              </a:rPr>
              <a:t>equação</a:t>
            </a:r>
            <a:r>
              <a:rPr sz="1500" b="1" dirty="0">
                <a:solidFill>
                  <a:srgbClr val="6B6E7C"/>
                </a:solidFill>
                <a:latin typeface="Calibri"/>
              </a:rPr>
              <a:t>:  </a:t>
            </a:r>
            <a:r>
              <a:rPr sz="1500" b="0" dirty="0">
                <a:solidFill>
                  <a:srgbClr val="2A2D3A"/>
                </a:solidFill>
                <a:latin typeface="Calibri"/>
              </a:rPr>
              <a:t>d1 = 4 − d</a:t>
            </a:r>
            <a:r>
              <a:rPr sz="1500" b="0" baseline="-25000" dirty="0">
                <a:solidFill>
                  <a:srgbClr val="2A2D3A"/>
                </a:solidFill>
                <a:latin typeface="Calibr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35808"/>
            <a:ext cx="1033272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dirty="0">
                <a:solidFill>
                  <a:srgbClr val="6B6E7C"/>
                </a:solidFill>
                <a:latin typeface="Calibri"/>
              </a:rPr>
              <a:t>2. </a:t>
            </a:r>
            <a:r>
              <a:rPr sz="1500" b="1" dirty="0" err="1">
                <a:solidFill>
                  <a:srgbClr val="6B6E7C"/>
                </a:solidFill>
                <a:latin typeface="Calibri"/>
              </a:rPr>
              <a:t>Substituir</a:t>
            </a:r>
            <a:r>
              <a:rPr sz="1500" b="1" dirty="0">
                <a:solidFill>
                  <a:srgbClr val="6B6E7C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6B6E7C"/>
                </a:solidFill>
                <a:latin typeface="Calibri"/>
              </a:rPr>
              <a:t>na</a:t>
            </a:r>
            <a:r>
              <a:rPr sz="1500" b="1" dirty="0">
                <a:solidFill>
                  <a:srgbClr val="6B6E7C"/>
                </a:solidFill>
                <a:latin typeface="Calibri"/>
              </a:rPr>
              <a:t> 2ª </a:t>
            </a:r>
            <a:r>
              <a:rPr sz="1500" b="1" dirty="0" err="1">
                <a:solidFill>
                  <a:srgbClr val="6B6E7C"/>
                </a:solidFill>
                <a:latin typeface="Calibri"/>
              </a:rPr>
              <a:t>equação</a:t>
            </a:r>
            <a:r>
              <a:rPr sz="1500" b="1" dirty="0">
                <a:solidFill>
                  <a:srgbClr val="6B6E7C"/>
                </a:solidFill>
                <a:latin typeface="Calibri"/>
              </a:rPr>
              <a:t>:  </a:t>
            </a:r>
            <a:r>
              <a:rPr sz="1500" b="0" dirty="0">
                <a:solidFill>
                  <a:srgbClr val="2A2D3A"/>
                </a:solidFill>
                <a:latin typeface="Calibri"/>
              </a:rPr>
              <a:t>30(4 − d</a:t>
            </a:r>
            <a:r>
              <a:rPr sz="1500" b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500" b="0" dirty="0">
                <a:solidFill>
                  <a:srgbClr val="2A2D3A"/>
                </a:solidFill>
                <a:latin typeface="Calibri"/>
              </a:rPr>
              <a:t>) = 45·d2 → 120 − 30d</a:t>
            </a:r>
            <a:r>
              <a:rPr sz="1500" b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500" b="0" dirty="0">
                <a:solidFill>
                  <a:srgbClr val="2A2D3A"/>
                </a:solidFill>
                <a:latin typeface="Calibri"/>
              </a:rPr>
              <a:t> = 45d</a:t>
            </a:r>
            <a:r>
              <a:rPr sz="1500" b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500" b="0" dirty="0">
                <a:solidFill>
                  <a:srgbClr val="2A2D3A"/>
                </a:solidFill>
                <a:latin typeface="Calibri"/>
              </a:rPr>
              <a:t> → d</a:t>
            </a:r>
            <a:r>
              <a:rPr sz="1500" b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500" b="0" dirty="0">
                <a:solidFill>
                  <a:srgbClr val="2A2D3A"/>
                </a:solidFill>
                <a:latin typeface="Calibri"/>
              </a:rPr>
              <a:t> = 120/75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703320"/>
            <a:ext cx="10881360" cy="128016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4050792"/>
            <a:ext cx="108813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 dirty="0">
                <a:solidFill>
                  <a:srgbClr val="FFFFFF"/>
                </a:solidFill>
                <a:latin typeface="Cambria"/>
              </a:rPr>
              <a:t>d</a:t>
            </a:r>
            <a:r>
              <a:rPr sz="2600" b="1" i="0" baseline="-25000" dirty="0">
                <a:solidFill>
                  <a:srgbClr val="FFFFFF"/>
                </a:solidFill>
                <a:latin typeface="Cambria"/>
              </a:rPr>
              <a:t>2</a:t>
            </a:r>
            <a:r>
              <a:rPr sz="2600" b="1" i="0" dirty="0">
                <a:solidFill>
                  <a:srgbClr val="FFFFFF"/>
                </a:solidFill>
                <a:latin typeface="Cambria"/>
              </a:rPr>
              <a:t> = 1,6 m  e  d</a:t>
            </a:r>
            <a:r>
              <a:rPr sz="2600" b="1" i="0" baseline="-25000" dirty="0">
                <a:solidFill>
                  <a:srgbClr val="FFFFFF"/>
                </a:solidFill>
                <a:latin typeface="Cambria"/>
              </a:rPr>
              <a:t>1</a:t>
            </a:r>
            <a:r>
              <a:rPr sz="2600" b="1" i="0" dirty="0">
                <a:solidFill>
                  <a:srgbClr val="FFFFFF"/>
                </a:solidFill>
                <a:latin typeface="Cambria"/>
              </a:rPr>
              <a:t> = 2,4 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554480"/>
            <a:ext cx="6675120" cy="393192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QUESTÃO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6126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 dirty="0">
                <a:solidFill>
                  <a:srgbClr val="2A2D3A"/>
                </a:solidFill>
                <a:latin typeface="Calibri"/>
              </a:rPr>
              <a:t>Duas </a:t>
            </a:r>
            <a:r>
              <a:rPr sz="1600" b="0" i="0" dirty="0" err="1">
                <a:solidFill>
                  <a:srgbClr val="2A2D3A"/>
                </a:solidFill>
                <a:latin typeface="Calibri"/>
              </a:rPr>
              <a:t>forças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A2D3A"/>
                </a:solidFill>
                <a:latin typeface="Calibri"/>
              </a:rPr>
              <a:t>colineares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de </a:t>
            </a:r>
            <a:r>
              <a:rPr sz="1600" b="0" i="0" dirty="0" err="1">
                <a:solidFill>
                  <a:srgbClr val="2A2D3A"/>
                </a:solidFill>
                <a:latin typeface="Calibri"/>
              </a:rPr>
              <a:t>mesmo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A2D3A"/>
                </a:solidFill>
                <a:latin typeface="Calibri"/>
              </a:rPr>
              <a:t>sentido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A2D3A"/>
                </a:solidFill>
                <a:latin typeface="Calibri"/>
              </a:rPr>
              <a:t>têm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A2D3A"/>
                </a:solidFill>
                <a:latin typeface="Calibri"/>
              </a:rPr>
              <a:t>resultante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de 50 N. A </a:t>
            </a:r>
            <a:r>
              <a:rPr sz="1600" b="0" i="0" dirty="0" err="1">
                <a:solidFill>
                  <a:srgbClr val="2A2D3A"/>
                </a:solidFill>
                <a:latin typeface="Calibri"/>
              </a:rPr>
              <a:t>força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F</a:t>
            </a:r>
            <a:r>
              <a:rPr sz="1600" b="0" i="0" baseline="-25000" dirty="0">
                <a:solidFill>
                  <a:srgbClr val="2A2D3A"/>
                </a:solidFill>
                <a:latin typeface="Calibri"/>
              </a:rPr>
              <a:t>1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é 10 N </a:t>
            </a:r>
            <a:r>
              <a:rPr sz="1600" b="0" i="0" dirty="0" err="1">
                <a:solidFill>
                  <a:srgbClr val="2A2D3A"/>
                </a:solidFill>
                <a:latin typeface="Calibri"/>
              </a:rPr>
              <a:t>maior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A2D3A"/>
                </a:solidFill>
                <a:latin typeface="Calibri"/>
              </a:rPr>
              <a:t>que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F</a:t>
            </a:r>
            <a:r>
              <a:rPr sz="1600" b="0" i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. Determine F</a:t>
            </a:r>
            <a:r>
              <a:rPr sz="1600" b="0" i="0" baseline="-25000" dirty="0">
                <a:solidFill>
                  <a:srgbClr val="2A2D3A"/>
                </a:solidFill>
                <a:latin typeface="Calibri"/>
              </a:rPr>
              <a:t>1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 e F</a:t>
            </a:r>
            <a:r>
              <a:rPr sz="1600" b="0" i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600" b="0" i="0" dirty="0">
                <a:solidFill>
                  <a:srgbClr val="2A2D3A"/>
                </a:solidFill>
                <a:latin typeface="Calibr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023360"/>
            <a:ext cx="612648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41605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480560"/>
            <a:ext cx="5669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 dirty="0">
                <a:solidFill>
                  <a:srgbClr val="2A2D3A"/>
                </a:solidFill>
                <a:latin typeface="Calibri"/>
              </a:rPr>
              <a:t>Monte o </a:t>
            </a:r>
            <a:r>
              <a:rPr sz="1400" b="0" i="0" dirty="0" err="1">
                <a:solidFill>
                  <a:srgbClr val="2A2D3A"/>
                </a:solidFill>
                <a:latin typeface="Calibri"/>
              </a:rPr>
              <a:t>sistema</a:t>
            </a:r>
            <a:r>
              <a:rPr sz="1400" b="0" i="0" dirty="0">
                <a:solidFill>
                  <a:srgbClr val="2A2D3A"/>
                </a:solidFill>
                <a:latin typeface="Calibri"/>
              </a:rPr>
              <a:t>: F</a:t>
            </a:r>
            <a:r>
              <a:rPr sz="1400" b="0" i="0" baseline="-25000" dirty="0">
                <a:solidFill>
                  <a:srgbClr val="2A2D3A"/>
                </a:solidFill>
                <a:latin typeface="Calibri"/>
              </a:rPr>
              <a:t>1</a:t>
            </a:r>
            <a:r>
              <a:rPr sz="1400" b="0" i="0" dirty="0">
                <a:solidFill>
                  <a:srgbClr val="2A2D3A"/>
                </a:solidFill>
                <a:latin typeface="Calibri"/>
              </a:rPr>
              <a:t> + F</a:t>
            </a:r>
            <a:r>
              <a:rPr sz="1400" b="0" i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400" b="0" i="0" dirty="0">
                <a:solidFill>
                  <a:srgbClr val="2A2D3A"/>
                </a:solidFill>
                <a:latin typeface="Calibri"/>
              </a:rPr>
              <a:t> = 50 e F</a:t>
            </a:r>
            <a:r>
              <a:rPr sz="1400" b="0" i="0" baseline="-25000" dirty="0">
                <a:solidFill>
                  <a:srgbClr val="2A2D3A"/>
                </a:solidFill>
                <a:latin typeface="Calibri"/>
              </a:rPr>
              <a:t>1</a:t>
            </a:r>
            <a:r>
              <a:rPr sz="1400" b="0" i="0" dirty="0">
                <a:solidFill>
                  <a:srgbClr val="2A2D3A"/>
                </a:solidFill>
                <a:latin typeface="Calibri"/>
              </a:rPr>
              <a:t> − F</a:t>
            </a:r>
            <a:r>
              <a:rPr sz="1400" b="0" i="0" baseline="-25000" dirty="0">
                <a:solidFill>
                  <a:srgbClr val="2A2D3A"/>
                </a:solidFill>
                <a:latin typeface="Calibri"/>
              </a:rPr>
              <a:t>2</a:t>
            </a:r>
            <a:r>
              <a:rPr sz="1400" b="0" i="0" dirty="0">
                <a:solidFill>
                  <a:srgbClr val="2A2D3A"/>
                </a:solidFill>
                <a:latin typeface="Calibri"/>
              </a:rPr>
              <a:t> = 10, </a:t>
            </a:r>
            <a:r>
              <a:rPr sz="1400" b="0" i="0" dirty="0" err="1">
                <a:solidFill>
                  <a:srgbClr val="2A2D3A"/>
                </a:solidFill>
                <a:latin typeface="Calibri"/>
              </a:rPr>
              <a:t>depois</a:t>
            </a:r>
            <a:r>
              <a:rPr sz="1400" b="0" i="0" dirty="0">
                <a:solidFill>
                  <a:srgbClr val="2A2D3A"/>
                </a:solidFill>
                <a:latin typeface="Calibri"/>
              </a:rPr>
              <a:t> some as </a:t>
            </a:r>
            <a:r>
              <a:rPr sz="1400" b="0" i="0" dirty="0" err="1">
                <a:solidFill>
                  <a:srgbClr val="2A2D3A"/>
                </a:solidFill>
                <a:latin typeface="Calibri"/>
              </a:rPr>
              <a:t>equações</a:t>
            </a:r>
            <a:r>
              <a:rPr sz="1400" b="0" i="0" dirty="0">
                <a:solidFill>
                  <a:srgbClr val="2A2D3A"/>
                </a:solidFill>
                <a:latin typeface="Calibri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1554480"/>
            <a:ext cx="3749040" cy="39319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229600" y="2743200"/>
            <a:ext cx="1371600" cy="137160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0" y="2990088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 dirty="0" err="1">
                <a:solidFill>
                  <a:srgbClr val="FFFFFF"/>
                </a:solidFill>
                <a:latin typeface="Cambria"/>
              </a:rPr>
              <a:t>x,y</a:t>
            </a:r>
            <a:endParaRPr sz="3000" b="1" i="0" dirty="0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46720" y="466344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>
                <a:solidFill>
                  <a:srgbClr val="E8623C"/>
                </a:solidFill>
                <a:latin typeface="Cambria"/>
              </a:rPr>
              <a:t>F</a:t>
            </a:r>
            <a:r>
              <a:rPr sz="2000" b="1" i="0" baseline="-25000" dirty="0">
                <a:solidFill>
                  <a:srgbClr val="E8623C"/>
                </a:solidFill>
                <a:latin typeface="Cambria"/>
              </a:rPr>
              <a:t>1</a:t>
            </a:r>
            <a:r>
              <a:rPr sz="2000" b="1" i="0" dirty="0">
                <a:solidFill>
                  <a:srgbClr val="E8623C"/>
                </a:solidFill>
                <a:latin typeface="Cambria"/>
              </a:rPr>
              <a:t>=[?]  F</a:t>
            </a:r>
            <a:r>
              <a:rPr sz="2000" b="1" i="0" baseline="-25000" dirty="0">
                <a:solidFill>
                  <a:srgbClr val="E8623C"/>
                </a:solidFill>
                <a:latin typeface="Cambria"/>
              </a:rPr>
              <a:t>2</a:t>
            </a:r>
            <a:r>
              <a:rPr sz="2000" b="1" i="0" dirty="0">
                <a:solidFill>
                  <a:srgbClr val="E8623C"/>
                </a:solidFill>
                <a:latin typeface="Cambria"/>
              </a:rPr>
              <a:t>=[?]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40080"/>
            <a:ext cx="777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mbria"/>
              </a:rPr>
              <a:t>x,y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5394960" cy="24688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493776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dirty="0">
                <a:solidFill>
                  <a:srgbClr val="FFFFFF"/>
                </a:solidFill>
                <a:latin typeface="Calibri"/>
              </a:rPr>
              <a:t>F</a:t>
            </a:r>
            <a:r>
              <a:rPr lang="pt-BR" sz="1400" b="0" baseline="-25000">
                <a:solidFill>
                  <a:srgbClr val="FFFFFF"/>
                </a:solidFill>
                <a:latin typeface="Calibri"/>
              </a:rPr>
              <a:t>1</a:t>
            </a:r>
            <a:r>
              <a:rPr sz="1400" b="0" dirty="0">
                <a:solidFill>
                  <a:srgbClr val="FFFFFF"/>
                </a:solidFill>
                <a:latin typeface="Calibri"/>
              </a:rPr>
              <a:t> + F</a:t>
            </a:r>
            <a:r>
              <a:rPr lang="pt-BR" sz="1400" b="0" baseline="-25000">
                <a:solidFill>
                  <a:srgbClr val="FFFFFF"/>
                </a:solidFill>
                <a:latin typeface="Calibri"/>
              </a:rPr>
              <a:t>2</a:t>
            </a:r>
            <a:r>
              <a:rPr sz="1400" b="0" dirty="0">
                <a:solidFill>
                  <a:srgbClr val="FFFFFF"/>
                </a:solidFill>
                <a:latin typeface="Calibri"/>
              </a:rPr>
              <a:t> = 50</a:t>
            </a:r>
          </a:p>
          <a:p>
            <a:pPr algn="l">
              <a:spcAft>
                <a:spcPts val="600"/>
              </a:spcAft>
            </a:pPr>
            <a:r>
              <a:rPr sz="1400" b="0" dirty="0">
                <a:solidFill>
                  <a:srgbClr val="FFFFFF"/>
                </a:solidFill>
                <a:latin typeface="Calibri"/>
              </a:rPr>
              <a:t>F</a:t>
            </a:r>
            <a:r>
              <a:rPr lang="pt-BR" sz="1400" b="0" baseline="-25000">
                <a:solidFill>
                  <a:srgbClr val="FFFFFF"/>
                </a:solidFill>
                <a:latin typeface="Calibri"/>
              </a:rPr>
              <a:t>1</a:t>
            </a:r>
            <a:r>
              <a:rPr sz="1400" b="0" dirty="0">
                <a:solidFill>
                  <a:srgbClr val="FFFFFF"/>
                </a:solidFill>
                <a:latin typeface="Calibri"/>
              </a:rPr>
              <a:t> − F</a:t>
            </a:r>
            <a:r>
              <a:rPr lang="pt-BR" sz="1400" b="0" baseline="-25000">
                <a:solidFill>
                  <a:srgbClr val="FFFFFF"/>
                </a:solidFill>
                <a:latin typeface="Calibri"/>
              </a:rPr>
              <a:t>2</a:t>
            </a:r>
            <a:r>
              <a:rPr sz="1400" b="0" dirty="0">
                <a:solidFill>
                  <a:srgbClr val="FFFFFF"/>
                </a:solidFill>
                <a:latin typeface="Calibri"/>
              </a:rPr>
              <a:t> = 10</a:t>
            </a:r>
          </a:p>
          <a:p>
            <a:pPr algn="l">
              <a:spcAft>
                <a:spcPts val="600"/>
              </a:spcAft>
            </a:pPr>
            <a:r>
              <a:rPr sz="1300" b="0" dirty="0" err="1">
                <a:solidFill>
                  <a:srgbClr val="C9CCDA"/>
                </a:solidFill>
                <a:latin typeface="Calibri"/>
              </a:rPr>
              <a:t>Somando</a:t>
            </a:r>
            <a:r>
              <a:rPr sz="1300" b="0" dirty="0">
                <a:solidFill>
                  <a:srgbClr val="C9CCDA"/>
                </a:solidFill>
                <a:latin typeface="Calibri"/>
              </a:rPr>
              <a:t>: 2F</a:t>
            </a:r>
            <a:r>
              <a:rPr lang="pt-BR" sz="1300" b="0" baseline="-25000">
                <a:solidFill>
                  <a:srgbClr val="C9CCDA"/>
                </a:solidFill>
                <a:latin typeface="Calibri"/>
              </a:rPr>
              <a:t>1</a:t>
            </a:r>
            <a:r>
              <a:rPr sz="1300" b="0" dirty="0">
                <a:solidFill>
                  <a:srgbClr val="C9CCDA"/>
                </a:solidFill>
                <a:latin typeface="Calibri"/>
              </a:rPr>
              <a:t> = 60</a:t>
            </a:r>
          </a:p>
          <a:p>
            <a:pPr algn="l">
              <a:spcAft>
                <a:spcPts val="600"/>
              </a:spcAft>
            </a:pPr>
            <a:r>
              <a:rPr sz="2000" b="1" dirty="0">
                <a:solidFill>
                  <a:srgbClr val="E8623C"/>
                </a:solidFill>
                <a:latin typeface="Calibri"/>
              </a:rPr>
              <a:t>F</a:t>
            </a:r>
            <a:r>
              <a:rPr lang="pt-BR" sz="2000" b="1" baseline="-25000">
                <a:solidFill>
                  <a:srgbClr val="E8623C"/>
                </a:solidFill>
                <a:latin typeface="Calibri"/>
              </a:rPr>
              <a:t>1</a:t>
            </a:r>
            <a:r>
              <a:rPr sz="2000" b="1" dirty="0">
                <a:solidFill>
                  <a:srgbClr val="E8623C"/>
                </a:solidFill>
                <a:latin typeface="Calibri"/>
              </a:rPr>
              <a:t> = 30 N  e  F</a:t>
            </a:r>
            <a:r>
              <a:rPr lang="pt-BR" sz="2000" b="1" baseline="-25000">
                <a:solidFill>
                  <a:srgbClr val="E8623C"/>
                </a:solidFill>
                <a:latin typeface="Calibri"/>
              </a:rPr>
              <a:t>2</a:t>
            </a:r>
            <a:r>
              <a:rPr sz="2000" b="1" dirty="0">
                <a:solidFill>
                  <a:srgbClr val="E8623C"/>
                </a:solidFill>
                <a:latin typeface="Calibri"/>
              </a:rPr>
              <a:t> = 20 N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91640"/>
            <a:ext cx="5349240" cy="2468880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A2D3A"/>
                </a:solidFill>
                <a:latin typeface="Calibri"/>
              </a:rPr>
              <a:t>Resumo da Aula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199793"/>
            <a:ext cx="48463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i="0">
                <a:solidFill>
                  <a:srgbClr val="2A2D3A"/>
                </a:solidFill>
                <a:latin typeface="Calibri"/>
              </a:rPr>
              <a:t>Sistemas de equações permitem encontrar duas grandezas desconhecidas simultaneamente, usando dois métodos: substituição (isolar e substituir) e adição (somar equações inteiras). Sempre multiplique a equação inteira, incluindo a constante, ao usar a adição.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343400"/>
            <a:ext cx="100584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 dirty="0" err="1">
                <a:solidFill>
                  <a:srgbClr val="9AA0B4"/>
                </a:solidFill>
                <a:latin typeface="Calibri"/>
              </a:rPr>
              <a:t>Próxima</a:t>
            </a:r>
            <a:r>
              <a:rPr sz="1300" b="0" i="0" dirty="0">
                <a:solidFill>
                  <a:srgbClr val="9AA0B4"/>
                </a:solidFill>
                <a:latin typeface="Calibri"/>
              </a:rPr>
              <a:t> aula: </a:t>
            </a:r>
            <a:r>
              <a:rPr lang="pt-BR" sz="1300" b="0" i="0">
                <a:solidFill>
                  <a:srgbClr val="9AA0B4"/>
                </a:solidFill>
                <a:latin typeface="Calibri"/>
              </a:rPr>
              <a:t>Trigonometria</a:t>
            </a:r>
            <a:r>
              <a:rPr sz="1300" b="0" i="0">
                <a:solidFill>
                  <a:srgbClr val="9AA0B4"/>
                </a:solidFill>
                <a:latin typeface="Calibri"/>
              </a:rPr>
              <a:t>.</a:t>
            </a:r>
            <a:endParaRPr sz="1300" b="0" i="0" dirty="0">
              <a:solidFill>
                <a:srgbClr val="9AA0B4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756</Words>
  <Application>Microsoft Office PowerPoint</Application>
  <PresentationFormat>Widescreen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Marcos Oliveira</cp:lastModifiedBy>
  <cp:revision>1</cp:revision>
  <dcterms:created xsi:type="dcterms:W3CDTF">2013-01-27T09:14:16Z</dcterms:created>
  <dcterms:modified xsi:type="dcterms:W3CDTF">2026-09-04T11:25:10Z</dcterms:modified>
  <cp:category/>
</cp:coreProperties>
</file>