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4T11:35:23.200" v="14" actId="1076"/>
      <pc:docMkLst>
        <pc:docMk/>
      </pc:docMkLst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6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33:05.740" v="2" actId="26606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3:05.740" v="2" actId="2660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59"/>
            <ac:spMk id="17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60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34:38.407" v="8" actId="255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4:38.407" v="8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4:21.977" v="5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1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4:31.049" v="7" actId="1076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2"/>
            <ac:spMk id="7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35:16.350" v="13" actId="107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5:05.050" v="10" actId="1076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5:09.050" v="11" actId="1076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5:16.350" v="13" actId="107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35:23.200" v="14" actId="107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35:23.200" v="14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4"/>
            <ac:spMk id="12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4T11:29:37.413" v="1" actId="26606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1:29:37.413" v="1" actId="26606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1883664"/>
            <a:ext cx="31089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200" b="1" i="0">
                <a:solidFill>
                  <a:srgbClr val="FFFFFF"/>
                </a:solidFill>
                <a:latin typeface="Cambria"/>
              </a:rPr>
              <a:t>sen </a:t>
            </a:r>
            <a:r>
              <a:rPr lang="el-GR" sz="4200" b="1" i="0">
                <a:solidFill>
                  <a:srgbClr val="FFFFFF"/>
                </a:solidFill>
                <a:latin typeface="Cambria"/>
              </a:rPr>
              <a:t>θ
</a:t>
            </a:r>
            <a:r>
              <a:rPr lang="pt-BR" sz="4200" b="1" i="0">
                <a:solidFill>
                  <a:srgbClr val="FFFFFF"/>
                </a:solidFill>
                <a:latin typeface="Cambria"/>
              </a:rPr>
              <a:t>cos </a:t>
            </a:r>
            <a:r>
              <a:rPr lang="el-GR" sz="4200" b="1" i="0">
                <a:solidFill>
                  <a:srgbClr val="FFFFFF"/>
                </a:solidFill>
                <a:latin typeface="Cambria"/>
              </a:rPr>
              <a:t>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89888"/>
            <a:ext cx="73152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1" i="0">
                <a:solidFill>
                  <a:srgbClr val="E8623C"/>
                </a:solidFill>
                <a:latin typeface="Calibri"/>
              </a:rPr>
              <a:t>MÓDULO DE PRÉ-FÍSICA  ·  AULA 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74519"/>
            <a:ext cx="7680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4800" b="1" i="0">
                <a:solidFill>
                  <a:srgbClr val="FFFFFF"/>
                </a:solidFill>
                <a:latin typeface="Cambria"/>
              </a:rPr>
              <a:t>Trigonometria Básica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49807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200" b="0" i="0">
                <a:solidFill>
                  <a:srgbClr val="C9CCDA"/>
                </a:solidFill>
                <a:latin typeface="Calibri"/>
              </a:rPr>
              <a:t>Seno, cosseno e tangente no triângulo retângulo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35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00" b="1" i="0">
                <a:solidFill>
                  <a:srgbClr val="2A2D3A"/>
                </a:solidFill>
                <a:latin typeface="Cambria"/>
              </a:rPr>
              <a:t>Por que a Trigonometria é o Coração da Mecânica?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53312"/>
            <a:ext cx="1083564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750" b="0" i="0">
                <a:solidFill>
                  <a:srgbClr val="2A2D3A"/>
                </a:solidFill>
                <a:latin typeface="Calibri"/>
              </a:rPr>
              <a:t>Na Física, a maioria dos movimentos e forças não ocorre puramente na horizontal ou na vertical: ocorrem em trajetórias inclinadas, rampas e lançamentos oblíquos. A trigonometria no triângulo retângulo é a ponte que permite decompor qualquer grandeza inclinada em suas componentes ortogonais.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926080"/>
            <a:ext cx="10835640" cy="1444752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3108960"/>
            <a:ext cx="10287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1" i="0">
                <a:solidFill>
                  <a:srgbClr val="6B6E7C"/>
                </a:solidFill>
                <a:latin typeface="Calibri"/>
              </a:rPr>
              <a:t>Exemplo Físico — Plano Inclinado e Lançamentos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3529584"/>
            <a:ext cx="1028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700" b="0">
                <a:solidFill>
                  <a:srgbClr val="2A2D3A"/>
                </a:solidFill>
                <a:latin typeface="Cambria"/>
              </a:rPr>
              <a:t>F</a:t>
            </a:r>
            <a:r>
              <a:rPr lang="pt-BR" sz="1224" b="0" baseline="-25000">
                <a:solidFill>
                  <a:srgbClr val="2A2D3A"/>
                </a:solidFill>
                <a:latin typeface="Cambria"/>
              </a:rPr>
              <a:t>paralela</a:t>
            </a:r>
            <a:r>
              <a:rPr lang="pt-BR" sz="1700" b="0">
                <a:solidFill>
                  <a:srgbClr val="2A2D3A"/>
                </a:solidFill>
                <a:latin typeface="Cambria"/>
              </a:rPr>
              <a:t> = P · sen θ     v</a:t>
            </a:r>
            <a:r>
              <a:rPr lang="pt-BR" sz="1224" b="0" baseline="-25000">
                <a:solidFill>
                  <a:srgbClr val="2A2D3A"/>
                </a:solidFill>
                <a:latin typeface="Cambria"/>
              </a:rPr>
              <a:t>x</a:t>
            </a:r>
            <a:r>
              <a:rPr lang="pt-BR" sz="1700" b="0">
                <a:solidFill>
                  <a:srgbClr val="2A2D3A"/>
                </a:solidFill>
                <a:latin typeface="Cambria"/>
              </a:rPr>
              <a:t> = v₀ · cos θ     </a:t>
            </a:r>
            <a:r>
              <a:rPr lang="pt-BR" sz="1800" b="1">
                <a:solidFill>
                  <a:srgbClr val="E8623C"/>
                </a:solidFill>
                <a:latin typeface="Cambria"/>
              </a:rPr>
              <a:t>→ Sem trigonometria, a Mecânica é impossível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35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>
                <a:solidFill>
                  <a:srgbClr val="FFFFFF"/>
                </a:solidFill>
                <a:latin typeface="Cambria"/>
              </a:rPr>
              <a:t>O Triângulo Retângulo e o Ângulo θ</a:t>
            </a:r>
          </a:p>
        </p:txBody>
      </p:sp>
      <p:pic>
        <p:nvPicPr>
          <p:cNvPr id="3" name="Picture 2" descr="trig_triang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63040"/>
            <a:ext cx="5486400" cy="3840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00800" y="1463040"/>
            <a:ext cx="5120640" cy="38404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56832" y="1609344"/>
            <a:ext cx="4608576" cy="2454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1700" b="1">
                <a:solidFill>
                  <a:srgbClr val="E8623C"/>
                </a:solidFill>
                <a:latin typeface="Calibri"/>
              </a:rPr>
              <a:t>1. Hipotenusa (H):</a:t>
            </a:r>
          </a:p>
          <a:p>
            <a:pPr algn="l">
              <a:spcAft>
                <a:spcPts val="600"/>
              </a:spcAft>
            </a:pPr>
            <a:r>
              <a:rPr lang="pt-BR" sz="1550" b="0">
                <a:solidFill>
                  <a:srgbClr val="FFFFFF"/>
                </a:solidFill>
                <a:latin typeface="Calibri"/>
              </a:rPr>
              <a:t>O maior lado, sempre oposto ao ângulo reto (90°).</a:t>
            </a:r>
          </a:p>
          <a:p>
            <a:pPr algn="l">
              <a:spcAft>
                <a:spcPts val="600"/>
              </a:spcAft>
            </a:pPr>
            <a:r>
              <a:rPr lang="pt-BR" sz="1700" b="1">
                <a:solidFill>
                  <a:srgbClr val="E8623C"/>
                </a:solidFill>
                <a:latin typeface="Calibri"/>
              </a:rPr>
              <a:t>2. Cateto Adjacente (CA):</a:t>
            </a:r>
          </a:p>
          <a:p>
            <a:pPr algn="l">
              <a:spcAft>
                <a:spcPts val="600"/>
              </a:spcAft>
            </a:pPr>
            <a:r>
              <a:rPr lang="pt-BR" sz="1550" b="0">
                <a:solidFill>
                  <a:srgbClr val="FFFFFF"/>
                </a:solidFill>
                <a:latin typeface="Calibri"/>
              </a:rPr>
              <a:t>O lado que forma o ângulo θ juntamente com a hipotenusa ("lado colado").</a:t>
            </a:r>
          </a:p>
          <a:p>
            <a:pPr algn="l">
              <a:spcAft>
                <a:spcPts val="600"/>
              </a:spcAft>
            </a:pPr>
            <a:r>
              <a:rPr lang="pt-BR" sz="1700" b="1">
                <a:solidFill>
                  <a:srgbClr val="E8623C"/>
                </a:solidFill>
                <a:latin typeface="Calibri"/>
              </a:rPr>
              <a:t>3. Cateto Oposto (CO):</a:t>
            </a:r>
          </a:p>
          <a:p>
            <a:pPr algn="l">
              <a:spcAft>
                <a:spcPts val="600"/>
              </a:spcAft>
            </a:pPr>
            <a:r>
              <a:rPr lang="pt-BR" sz="1550" b="0">
                <a:solidFill>
                  <a:srgbClr val="FFFFFF"/>
                </a:solidFill>
                <a:latin typeface="Calibri"/>
              </a:rPr>
              <a:t>O lado que está de frente para o ângulo θ ("lado encarado").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02336"/>
            <a:ext cx="10835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00" b="1" i="0">
                <a:solidFill>
                  <a:srgbClr val="2A2D3A"/>
                </a:solidFill>
                <a:latin typeface="Cambria"/>
              </a:rPr>
              <a:t>As Razões Fundamentais: Seno, Cosseno e Tangente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25880"/>
            <a:ext cx="3450000" cy="40690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308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SENO (sen </a:t>
            </a:r>
            <a:r>
              <a:rPr lang="el-GR" sz="1800" b="1" i="0">
                <a:solidFill>
                  <a:srgbClr val="E8623C"/>
                </a:solidFill>
                <a:latin typeface="Calibri"/>
              </a:rPr>
              <a:t>θ)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103120"/>
            <a:ext cx="308568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286000"/>
            <a:ext cx="30856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b="1" i="0">
                <a:solidFill>
                  <a:srgbClr val="FFFFFF"/>
                </a:solidFill>
                <a:latin typeface="Cambria"/>
              </a:rPr>
              <a:t>sen </a:t>
            </a:r>
            <a:r>
              <a:rPr lang="el-GR" sz="2500" b="1" i="0">
                <a:solidFill>
                  <a:srgbClr val="FFFFFF"/>
                </a:solidFill>
                <a:latin typeface="Cambria"/>
              </a:rPr>
              <a:t>θ = </a:t>
            </a:r>
            <a:r>
              <a:rPr lang="pt-BR" sz="2500" b="1" i="0">
                <a:solidFill>
                  <a:srgbClr val="FFFFFF"/>
                </a:solidFill>
                <a:latin typeface="Cambria"/>
              </a:rPr>
              <a:t>CO / 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429000"/>
            <a:ext cx="3085680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50" b="0" i="0">
                <a:solidFill>
                  <a:srgbClr val="C9CCDA"/>
                </a:solidFill>
                <a:latin typeface="Calibri"/>
              </a:rPr>
              <a:t>Projeta na direção perpendicular.
Usado para alturas, componentes verticais e forças normais.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70000" y="1325880"/>
            <a:ext cx="3450000" cy="40690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52880" y="1554480"/>
            <a:ext cx="308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COSSENO (cos </a:t>
            </a:r>
            <a:r>
              <a:rPr lang="el-GR" sz="1800" b="1" i="0">
                <a:solidFill>
                  <a:srgbClr val="E8623C"/>
                </a:solidFill>
                <a:latin typeface="Calibri"/>
              </a:rPr>
              <a:t>θ)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52880" y="2103120"/>
            <a:ext cx="308568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52880" y="2286000"/>
            <a:ext cx="30856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b="1" i="0">
                <a:solidFill>
                  <a:srgbClr val="FFFFFF"/>
                </a:solidFill>
                <a:latin typeface="Cambria"/>
              </a:rPr>
              <a:t>cos </a:t>
            </a:r>
            <a:r>
              <a:rPr lang="el-GR" sz="2500" b="1" i="0">
                <a:solidFill>
                  <a:srgbClr val="FFFFFF"/>
                </a:solidFill>
                <a:latin typeface="Cambria"/>
              </a:rPr>
              <a:t>θ = </a:t>
            </a:r>
            <a:r>
              <a:rPr lang="pt-BR" sz="2500" b="1" i="0">
                <a:solidFill>
                  <a:srgbClr val="FFFFFF"/>
                </a:solidFill>
                <a:latin typeface="Cambria"/>
              </a:rPr>
              <a:t>CA / 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880" y="3429000"/>
            <a:ext cx="3085680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50" b="0" i="0">
                <a:solidFill>
                  <a:srgbClr val="C9CCDA"/>
                </a:solidFill>
                <a:latin typeface="Calibri"/>
              </a:rPr>
              <a:t>Projeta na direção longitudinal.
Usado para distâncias horizontais e componentes na rampa.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0000" y="1325880"/>
            <a:ext cx="3450000" cy="406908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82880" y="1554480"/>
            <a:ext cx="308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800" b="1" i="0">
                <a:solidFill>
                  <a:srgbClr val="E8623C"/>
                </a:solidFill>
                <a:latin typeface="Calibri"/>
              </a:rPr>
              <a:t>TANGENTE (tg </a:t>
            </a:r>
            <a:r>
              <a:rPr lang="el-GR" sz="1800" b="1" i="0">
                <a:solidFill>
                  <a:srgbClr val="E8623C"/>
                </a:solidFill>
                <a:latin typeface="Calibri"/>
              </a:rPr>
              <a:t>θ)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82880" y="2103120"/>
            <a:ext cx="308568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82880" y="2286000"/>
            <a:ext cx="30856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500" b="1" i="0">
                <a:solidFill>
                  <a:srgbClr val="FFFFFF"/>
                </a:solidFill>
                <a:latin typeface="Cambria"/>
              </a:rPr>
              <a:t>tg </a:t>
            </a:r>
            <a:r>
              <a:rPr lang="el-GR" sz="2500" b="1" i="0">
                <a:solidFill>
                  <a:srgbClr val="FFFFFF"/>
                </a:solidFill>
                <a:latin typeface="Cambria"/>
              </a:rPr>
              <a:t>θ = </a:t>
            </a:r>
            <a:r>
              <a:rPr lang="pt-BR" sz="2500" b="1" i="0">
                <a:solidFill>
                  <a:srgbClr val="FFFFFF"/>
                </a:solidFill>
                <a:latin typeface="Cambria"/>
              </a:rPr>
              <a:t>CO / CA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2880" y="3429000"/>
            <a:ext cx="3085680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50" b="0" i="0">
                <a:solidFill>
                  <a:srgbClr val="C9CCDA"/>
                </a:solidFill>
                <a:latin typeface="Calibri"/>
              </a:rPr>
              <a:t>Relaciona a inclinação da rampa ou declividade sem precisar da hipotenusa.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35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>
                <a:solidFill>
                  <a:srgbClr val="FFFFFF"/>
                </a:solidFill>
                <a:latin typeface="Cambria"/>
              </a:rPr>
              <a:t>Tabela dos Ângulos Notáveis (30°, 45°, 60°)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98448"/>
            <a:ext cx="1083564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700" b="0" i="0">
                <a:solidFill>
                  <a:srgbClr val="D8DAE6"/>
                </a:solidFill>
                <a:latin typeface="Calibri"/>
              </a:rPr>
              <a:t>Estes valores aparecem constantemente em provas de Física e vestibulares: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38528"/>
            <a:ext cx="10835640" cy="3273552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2176272"/>
            <a:ext cx="1031443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2000" b="1">
                <a:solidFill>
                  <a:srgbClr val="E8623C"/>
                </a:solidFill>
                <a:latin typeface="Cambria"/>
              </a:rPr>
              <a:t>Ângulo </a:t>
            </a:r>
            <a:r>
              <a:rPr lang="el-GR" sz="2000" b="1">
                <a:solidFill>
                  <a:srgbClr val="E8623C"/>
                </a:solidFill>
                <a:latin typeface="Cambria"/>
              </a:rPr>
              <a:t>θ          30°              45°              60°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FFFFFF"/>
                </a:solidFill>
                <a:latin typeface="Cambria"/>
              </a:rPr>
              <a:t>sen </a:t>
            </a:r>
            <a:r>
              <a:rPr lang="el-GR" sz="1900" b="0">
                <a:solidFill>
                  <a:srgbClr val="FFFFFF"/>
                </a:solidFill>
                <a:latin typeface="Cambria"/>
              </a:rPr>
              <a:t>θ              1/2 (0,50)       √2/2 (≈0,71)     √3/2 (≈0,87)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FFFFFF"/>
                </a:solidFill>
                <a:latin typeface="Cambria"/>
              </a:rPr>
              <a:t>cos </a:t>
            </a:r>
            <a:r>
              <a:rPr lang="el-GR" sz="1900" b="0">
                <a:solidFill>
                  <a:srgbClr val="FFFFFF"/>
                </a:solidFill>
                <a:latin typeface="Cambria"/>
              </a:rPr>
              <a:t>θ              √3/2 (≈0,87)     √2/2 (≈0,71)     1/2 (0,50)</a:t>
            </a:r>
          </a:p>
          <a:p>
            <a:pPr algn="l">
              <a:spcAft>
                <a:spcPts val="600"/>
              </a:spcAft>
            </a:pPr>
            <a:r>
              <a:rPr lang="pt-BR" sz="1900" b="0">
                <a:solidFill>
                  <a:srgbClr val="FFFFFF"/>
                </a:solidFill>
                <a:latin typeface="Cambria"/>
              </a:rPr>
              <a:t>tg </a:t>
            </a:r>
            <a:r>
              <a:rPr lang="el-GR" sz="1900" b="0">
                <a:solidFill>
                  <a:srgbClr val="FFFFFF"/>
                </a:solidFill>
                <a:latin typeface="Cambria"/>
              </a:rPr>
              <a:t>θ               √3/3 (≈0,58)     1                √3 (≈1,73)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10835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00" b="1" i="0">
                <a:solidFill>
                  <a:srgbClr val="2A2D3A"/>
                </a:solidFill>
                <a:latin typeface="Cambria"/>
              </a:rPr>
              <a:t>Obstáculo Epistemológico — O Ângulo de Referência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316736"/>
            <a:ext cx="10835640" cy="1078992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35608"/>
            <a:ext cx="1033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b="1" i="0" dirty="0">
                <a:solidFill>
                  <a:srgbClr val="C0392B"/>
                </a:solidFill>
                <a:latin typeface="Calibri"/>
              </a:rPr>
              <a:t>ERRO GRAVE: Decorar que o lado horizontal é "sempre cosseno" e o vertical é "sempre seno".
Os papéis de Cateto Oposto e Cateto Adjacente mudam de acordo com o ângulo que você escolhe!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606040"/>
            <a:ext cx="5257800" cy="254203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5820" y="2737842"/>
            <a:ext cx="47091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>
                <a:solidFill>
                  <a:srgbClr val="C9CCDA"/>
                </a:solidFill>
                <a:latin typeface="Calibri"/>
              </a:rPr>
              <a:t>Em relação ao ângulo inferior (θ):
• Lado horizontal = Cateto Adjacente
• Lado vertical = Cateto Oposto
→ sen θ = Altura / Hipotenusa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606040"/>
            <a:ext cx="5257800" cy="254203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59" y="2922508"/>
            <a:ext cx="4709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0" i="0" dirty="0">
                <a:solidFill>
                  <a:srgbClr val="C9CCDA"/>
                </a:solidFill>
                <a:latin typeface="Calibri"/>
              </a:rPr>
              <a:t>Em relação ao ângulo superior (α):
• Lado horizontal = Cateto Oposto
• Lado vertical = Cateto Adjacente
→ </a:t>
            </a:r>
            <a:r>
              <a:rPr lang="pt-BR" sz="2400" b="0" i="0" dirty="0" err="1">
                <a:solidFill>
                  <a:srgbClr val="C9CCDA"/>
                </a:solidFill>
                <a:latin typeface="Calibri"/>
              </a:rPr>
              <a:t>sen</a:t>
            </a:r>
            <a:r>
              <a:rPr lang="pt-BR" sz="2400" b="0" i="0" dirty="0">
                <a:solidFill>
                  <a:srgbClr val="C9CCDA"/>
                </a:solidFill>
                <a:latin typeface="Calibri"/>
              </a:rPr>
              <a:t> α = Base / Hipotenusa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35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200" b="1" i="0">
                <a:solidFill>
                  <a:srgbClr val="FFFFFF"/>
                </a:solidFill>
                <a:latin typeface="Cambria"/>
              </a:rPr>
              <a:t>Mnemônica Infalível para a Física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371600"/>
            <a:ext cx="10835640" cy="4315968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97280" y="1737360"/>
            <a:ext cx="9966960" cy="144475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71600" y="1993392"/>
            <a:ext cx="9418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1">
                <a:solidFill>
                  <a:srgbClr val="E8623C"/>
                </a:solidFill>
                <a:latin typeface="Cambria"/>
              </a:rPr>
              <a:t>COM o ângulo  →  COSSENO   (o eixo encostado no ângulo)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3401568"/>
            <a:ext cx="9966960" cy="1444752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71600" y="3657600"/>
            <a:ext cx="9418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400" b="1">
                <a:solidFill>
                  <a:srgbClr val="FFFFFF"/>
                </a:solidFill>
                <a:latin typeface="Cambria"/>
              </a:rPr>
              <a:t>SEM o ângulo  →  SENO   (o eixo oposto/separado do ângulo)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38912"/>
            <a:ext cx="10835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00" b="1" i="0">
                <a:solidFill>
                  <a:srgbClr val="2A2D3A"/>
                </a:solidFill>
                <a:latin typeface="Cambria"/>
              </a:rPr>
              <a:t>Exemplo Guiado — Rampa de Plano Inclinado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835640" cy="1024128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89888"/>
            <a:ext cx="1033272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750" b="1">
                <a:solidFill>
                  <a:srgbClr val="E8623C"/>
                </a:solidFill>
                <a:latin typeface="Calibri"/>
              </a:rPr>
              <a:t>Problema:  </a:t>
            </a:r>
            <a:r>
              <a:rPr lang="pt-BR" sz="1700" b="0">
                <a:solidFill>
                  <a:srgbClr val="2A2D3A"/>
                </a:solidFill>
                <a:latin typeface="Calibri"/>
              </a:rPr>
              <a:t>Um bloco desliza por uma rampa de 10 m de comprimento (hipotenusa H) inclinada a 30° com o solo. Qual a altura h e a base horizontal b da rampa?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19" y="2514600"/>
            <a:ext cx="5257800" cy="27432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3102948"/>
            <a:ext cx="470916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2400" b="1" dirty="0">
                <a:solidFill>
                  <a:srgbClr val="E8623C"/>
                </a:solidFill>
                <a:latin typeface="Calibri"/>
              </a:rPr>
              <a:t>1. Altura h (Cateto Oposto ao 30°):</a:t>
            </a:r>
          </a:p>
          <a:p>
            <a:pPr algn="l">
              <a:spcAft>
                <a:spcPts val="600"/>
              </a:spcAft>
            </a:pPr>
            <a:r>
              <a:rPr lang="pt-BR" sz="2400" b="0" dirty="0" err="1">
                <a:solidFill>
                  <a:srgbClr val="FFFFFF"/>
                </a:solidFill>
                <a:latin typeface="Cambria"/>
              </a:rPr>
              <a:t>sen</a:t>
            </a:r>
            <a:r>
              <a:rPr lang="pt-BR" sz="2400" b="0" dirty="0">
                <a:solidFill>
                  <a:srgbClr val="FFFFFF"/>
                </a:solidFill>
                <a:latin typeface="Cambria"/>
              </a:rPr>
              <a:t> 30° = h / H  →  0,5 = h / 10</a:t>
            </a:r>
          </a:p>
          <a:p>
            <a:pPr algn="l">
              <a:spcAft>
                <a:spcPts val="600"/>
              </a:spcAft>
            </a:pPr>
            <a:r>
              <a:rPr lang="pt-BR" sz="2400" b="1" dirty="0">
                <a:solidFill>
                  <a:srgbClr val="FFFFFF"/>
                </a:solidFill>
                <a:latin typeface="Cambria"/>
              </a:rPr>
              <a:t>h = 10 · 0,5 = 5 metros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514600"/>
            <a:ext cx="5257800" cy="27432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59" y="3044046"/>
            <a:ext cx="470916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2400" b="1">
                <a:solidFill>
                  <a:srgbClr val="E8623C"/>
                </a:solidFill>
                <a:latin typeface="Calibri"/>
              </a:rPr>
              <a:t>2. Base b (Cateto Adjacente ao 30°):</a:t>
            </a:r>
          </a:p>
          <a:p>
            <a:pPr algn="l">
              <a:spcAft>
                <a:spcPts val="600"/>
              </a:spcAft>
            </a:pPr>
            <a:r>
              <a:rPr lang="pt-BR" sz="2400" b="0">
                <a:solidFill>
                  <a:srgbClr val="FFFFFF"/>
                </a:solidFill>
                <a:latin typeface="Cambria"/>
              </a:rPr>
              <a:t>cos 30° = b / H  →  0,87 = b / 10</a:t>
            </a:r>
          </a:p>
          <a:p>
            <a:pPr algn="l">
              <a:spcAft>
                <a:spcPts val="600"/>
              </a:spcAft>
            </a:pPr>
            <a:r>
              <a:rPr lang="pt-BR" sz="2400" b="1">
                <a:solidFill>
                  <a:srgbClr val="FFFFFF"/>
                </a:solidFill>
                <a:latin typeface="Cambria"/>
              </a:rPr>
              <a:t>b = 10 · 0,87 = 8,7 metros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0624"/>
            <a:ext cx="1083564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4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481328"/>
            <a:ext cx="6675120" cy="41605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32688" y="1737360"/>
            <a:ext cx="36576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1" i="0">
                <a:solidFill>
                  <a:srgbClr val="E8623C"/>
                </a:solidFill>
                <a:latin typeface="Calibri"/>
              </a:rPr>
              <a:t>QUESTÃO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" y="2167128"/>
            <a:ext cx="6144768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750" b="0" i="0">
                <a:solidFill>
                  <a:srgbClr val="2A2D3A"/>
                </a:solidFill>
                <a:latin typeface="Calibri"/>
              </a:rPr>
              <a:t>Uma escada de 6 metros está apoiada numa parede formando um ângulo de 60° com o solo horizontal. A que altura da parede a ponta da escada toca? (Dado: sen 60° = 0,87; cos 60° = 0,50)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688" y="4005072"/>
            <a:ext cx="6144768" cy="12618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61288" y="4133087"/>
            <a:ext cx="27432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61288" y="4462272"/>
            <a:ext cx="5650992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50" b="0" i="0">
                <a:solidFill>
                  <a:srgbClr val="2A2D3A"/>
                </a:solidFill>
                <a:latin typeface="Calibri"/>
              </a:rPr>
              <a:t>A altura da parede é o cateto oposto ao ângulo de 60°. Use sen 60° = h / H.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54112" y="1481328"/>
            <a:ext cx="3767328" cy="41605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381574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0" y="2743200"/>
            <a:ext cx="1371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i="0">
                <a:solidFill>
                  <a:srgbClr val="FFFFFF"/>
                </a:solidFill>
                <a:latin typeface="Cambria"/>
              </a:rPr>
              <a:t>h=?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800" b="1" i="0">
                <a:solidFill>
                  <a:srgbClr val="E8623C"/>
                </a:solidFill>
                <a:latin typeface="Cambria"/>
              </a:rPr>
              <a:t>h = [ ? ]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40080"/>
            <a:ext cx="77724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6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658368"/>
            <a:ext cx="92811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4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645920"/>
            <a:ext cx="5349240" cy="265176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86537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267712"/>
            <a:ext cx="48920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lang="pt-BR" sz="1700" b="0">
                <a:solidFill>
                  <a:srgbClr val="FFFFFF"/>
                </a:solidFill>
                <a:latin typeface="Calibri"/>
              </a:rPr>
              <a:t>sen 60° = h / 6</a:t>
            </a:r>
          </a:p>
          <a:p>
            <a:pPr algn="l">
              <a:spcAft>
                <a:spcPts val="600"/>
              </a:spcAft>
            </a:pPr>
            <a:r>
              <a:rPr lang="pt-BR" sz="1700" b="0">
                <a:solidFill>
                  <a:srgbClr val="FFFFFF"/>
                </a:solidFill>
                <a:latin typeface="Calibri"/>
              </a:rPr>
              <a:t>h = 6 · sen 60° = 6 · 0,87</a:t>
            </a:r>
          </a:p>
          <a:p>
            <a:pPr algn="l">
              <a:spcAft>
                <a:spcPts val="600"/>
              </a:spcAft>
            </a:pPr>
            <a:r>
              <a:rPr lang="pt-BR" sz="2800" b="1">
                <a:solidFill>
                  <a:srgbClr val="E8623C"/>
                </a:solidFill>
                <a:latin typeface="Calibri"/>
              </a:rPr>
              <a:t>h = 5,22 metros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45920"/>
            <a:ext cx="5349240" cy="265176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65376"/>
            <a:ext cx="47548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6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267712"/>
            <a:ext cx="4828032" cy="1284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50" b="0" i="0">
                <a:solidFill>
                  <a:srgbClr val="2A2D3A"/>
                </a:solidFill>
                <a:latin typeface="Calibri"/>
              </a:rPr>
              <a:t>Seno (oposto/hipotenusa), Cosseno (adjacente/hipotenusa) e Tangente (oposto/adjacente) são razões universais no triângulo retângulo. Sempre identifique o ângulo de referência antes de escolher a função trigonométrica adequada.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498848"/>
            <a:ext cx="10058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500" b="0" i="0">
                <a:solidFill>
                  <a:srgbClr val="9AA0B4"/>
                </a:solidFill>
                <a:latin typeface="Calibri"/>
              </a:rPr>
              <a:t>Próxima aula: Teorema de Pitágoras — Relações métricas aplicadas a vetores e distâncias.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824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2026-09-04T11:35:27Z</dcterms:modified>
  <cp:category/>
</cp:coreProperties>
</file>