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36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os Oliveira" userId="80e6a4d8f6082d78" providerId="LiveId" clId="{3451CDAF-3C47-4B5C-BFB8-180CCD0EFD35}"/>
    <pc:docChg chg="custSel modSld">
      <pc:chgData name="Marcos Oliveira" userId="80e6a4d8f6082d78" providerId="LiveId" clId="{3451CDAF-3C47-4B5C-BFB8-180CCD0EFD35}" dt="2026-09-04T18:50:21.570" v="5" actId="478"/>
      <pc:docMkLst>
        <pc:docMk/>
      </pc:docMkLst>
      <pc:sldChg chg="delSp modSp mod">
        <pc:chgData name="Marcos Oliveira" userId="80e6a4d8f6082d78" providerId="LiveId" clId="{3451CDAF-3C47-4B5C-BFB8-180CCD0EFD35}" dt="2026-09-04T18:50:21.570" v="5" actId="478"/>
        <pc:sldMkLst>
          <pc:docMk/>
          <pc:sldMk cId="0" sldId="265"/>
        </pc:sldMkLst>
        <pc:spChg chg="mod">
          <ac:chgData name="Marcos Oliveira" userId="80e6a4d8f6082d78" providerId="LiveId" clId="{3451CDAF-3C47-4B5C-BFB8-180CCD0EFD35}" dt="2026-09-04T18:49:51.722" v="4" actId="1076"/>
          <ac:spMkLst>
            <pc:docMk/>
            <pc:sldMk cId="0" sldId="265"/>
            <ac:spMk id="3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8:49:12.248" v="1" actId="255"/>
          <ac:spMkLst>
            <pc:docMk/>
            <pc:sldMk cId="0" sldId="265"/>
            <ac:spMk id="8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8:49:25.986" v="2" actId="255"/>
          <ac:spMkLst>
            <pc:docMk/>
            <pc:sldMk cId="0" sldId="265"/>
            <ac:spMk id="9" creationId="{00000000-0000-0000-0000-000000000000}"/>
          </ac:spMkLst>
        </pc:spChg>
        <pc:spChg chg="mod">
          <ac:chgData name="Marcos Oliveira" userId="80e6a4d8f6082d78" providerId="LiveId" clId="{3451CDAF-3C47-4B5C-BFB8-180CCD0EFD35}" dt="2026-09-04T18:49:34.316" v="3" actId="255"/>
          <ac:spMkLst>
            <pc:docMk/>
            <pc:sldMk cId="0" sldId="265"/>
            <ac:spMk id="10" creationId="{00000000-0000-0000-0000-000000000000}"/>
          </ac:spMkLst>
        </pc:spChg>
        <pc:spChg chg="del">
          <ac:chgData name="Marcos Oliveira" userId="80e6a4d8f6082d78" providerId="LiveId" clId="{3451CDAF-3C47-4B5C-BFB8-180CCD0EFD35}" dt="2026-09-04T18:50:21.570" v="5" actId="478"/>
          <ac:spMkLst>
            <pc:docMk/>
            <pc:sldMk cId="0" sldId="265"/>
            <ac:spMk id="11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869680" y="1874520"/>
            <a:ext cx="3108960" cy="310896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8869680" y="2724912"/>
            <a:ext cx="3108960" cy="3108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200" b="1" i="0" dirty="0">
                <a:solidFill>
                  <a:srgbClr val="FFFFFF"/>
                </a:solidFill>
                <a:latin typeface="Cambria"/>
              </a:rPr>
              <a:t>→
V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MÓDULO DE PRÉ-FÍSICA  ·  AULA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758952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200" b="1" i="0">
                <a:solidFill>
                  <a:srgbClr val="FFFFFF"/>
                </a:solidFill>
                <a:latin typeface="Cambria"/>
              </a:rPr>
              <a:t>Vetores no Plano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063240"/>
            <a:ext cx="73152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900" b="0" i="0">
                <a:solidFill>
                  <a:srgbClr val="C9CCDA"/>
                </a:solidFill>
                <a:latin typeface="Calibri"/>
              </a:rPr>
              <a:t>Adição, subtração e decomposição cartesiana</a:t>
            </a:r>
          </a:p>
        </p:txBody>
      </p:sp>
      <p:sp>
        <p:nvSpPr>
          <p:cNvPr id="7" name="Rectangle 6"/>
          <p:cNvSpPr/>
          <p:nvPr/>
        </p:nvSpPr>
        <p:spPr>
          <a:xfrm>
            <a:off x="731520" y="3886200"/>
            <a:ext cx="2011680" cy="9144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2A2D3A"/>
                </a:solidFill>
                <a:latin typeface="Cambria"/>
              </a:rPr>
              <a:t>Grandezas Escalares vs. Grandezas Vetoriais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371600"/>
            <a:ext cx="108813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>
                <a:solidFill>
                  <a:srgbClr val="2A2D3A"/>
                </a:solidFill>
                <a:latin typeface="Calibri"/>
              </a:rPr>
              <a:t>Massa (5 kg) e temperatura (25 °C) ficam perfeitamente definidas apenas com um número e uma unidade: são grandezas escalares. Mas dizer que você aplicou "uma força de 50 N" não diz quase nada: a força é para cima? Para frente? Puxando a 30°? Vetores exigem Módulo, Direção e Sentido.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3383280"/>
            <a:ext cx="10881360" cy="105156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3474720"/>
            <a:ext cx="10332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 i="0" dirty="0" err="1">
                <a:solidFill>
                  <a:srgbClr val="6B6E7C"/>
                </a:solidFill>
                <a:latin typeface="Calibri"/>
              </a:rPr>
              <a:t>Os</a:t>
            </a:r>
            <a:r>
              <a:rPr b="1" i="0" dirty="0">
                <a:solidFill>
                  <a:srgbClr val="6B6E7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6B6E7C"/>
                </a:solidFill>
                <a:latin typeface="Calibri"/>
              </a:rPr>
              <a:t>Três</a:t>
            </a:r>
            <a:r>
              <a:rPr b="1" i="0" dirty="0">
                <a:solidFill>
                  <a:srgbClr val="6B6E7C"/>
                </a:solidFill>
                <a:latin typeface="Calibri"/>
              </a:rPr>
              <a:t> </a:t>
            </a:r>
            <a:r>
              <a:rPr b="1" i="0" dirty="0" err="1">
                <a:solidFill>
                  <a:srgbClr val="6B6E7C"/>
                </a:solidFill>
                <a:latin typeface="Calibri"/>
              </a:rPr>
              <a:t>Elementos</a:t>
            </a:r>
            <a:r>
              <a:rPr b="1" i="0" dirty="0">
                <a:solidFill>
                  <a:srgbClr val="6B6E7C"/>
                </a:solidFill>
                <a:latin typeface="Calibri"/>
              </a:rPr>
              <a:t> de um Vetor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794760"/>
            <a:ext cx="103327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0">
                <a:solidFill>
                  <a:srgbClr val="2A2D3A"/>
                </a:solidFill>
                <a:latin typeface="Calibri"/>
              </a:rPr>
              <a:t>1. Módulo (intensidade/tamanho)  ·  2. Direção (reta suporte, ex: horizontal)  ·  </a:t>
            </a:r>
            <a:r>
              <a:rPr b="1">
                <a:solidFill>
                  <a:srgbClr val="E8623C"/>
                </a:solidFill>
                <a:latin typeface="Calibri"/>
              </a:rPr>
              <a:t>3. Sentido (a seta, ex: direita)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Decomposição Cartesiana de um Vetor</a:t>
            </a:r>
          </a:p>
        </p:txBody>
      </p:sp>
      <p:pic>
        <p:nvPicPr>
          <p:cNvPr id="3" name="Picture 2" descr="vector_decom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63040"/>
            <a:ext cx="5486400" cy="38404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00800" y="1463040"/>
            <a:ext cx="5120640" cy="38404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75120" y="1645920"/>
            <a:ext cx="4572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1">
                <a:solidFill>
                  <a:srgbClr val="E8623C"/>
                </a:solidFill>
                <a:latin typeface="Calibri"/>
              </a:rPr>
              <a:t>Projeção nos Eixos Cartesianos: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FFF"/>
                </a:solidFill>
                <a:latin typeface="Calibri"/>
              </a:rPr>
              <a:t>Qualquer vetor oblíquo V equivale à ação simultânea de duas componentes ortogonais: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5B9BD5"/>
                </a:solidFill>
                <a:latin typeface="Cambria"/>
              </a:rPr>
              <a:t>Vx = V · cos θ   (eixo x, encostado no θ)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70AD47"/>
                </a:solidFill>
                <a:latin typeface="Cambria"/>
              </a:rPr>
              <a:t>Vy = V · sen θ   (eixo y, oposto ao θ)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Cambria"/>
              </a:rPr>
              <a:t>Módulo: |V| = √(Vx² + Vy²)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2A2D3A"/>
                </a:solidFill>
                <a:latin typeface="Cambria"/>
              </a:rPr>
              <a:t>Adição Geométrica — Método Ponta-à-Cauda</a:t>
            </a:r>
          </a:p>
        </p:txBody>
      </p:sp>
      <p:pic>
        <p:nvPicPr>
          <p:cNvPr id="3" name="Picture 2" descr="vector_su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463040"/>
            <a:ext cx="5486400" cy="38404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400800" y="1463040"/>
            <a:ext cx="5120640" cy="384048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675120" y="1645920"/>
            <a:ext cx="4572000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b="1">
                <a:solidFill>
                  <a:srgbClr val="2A2D3A"/>
                </a:solidFill>
                <a:latin typeface="Calibri"/>
              </a:rPr>
              <a:t>Regra do Polígono (Ponta-à-Cauda):</a:t>
            </a:r>
          </a:p>
          <a:p>
            <a:pPr algn="l">
              <a:spcAft>
                <a:spcPts val="600"/>
              </a:spcAft>
            </a:pPr>
            <a:r>
              <a:rPr b="0">
                <a:solidFill>
                  <a:srgbClr val="2A2D3A"/>
                </a:solidFill>
                <a:latin typeface="Calibri"/>
              </a:rPr>
              <a:t>1. Desenhe o vetor A.</a:t>
            </a:r>
          </a:p>
          <a:p>
            <a:pPr algn="l">
              <a:spcAft>
                <a:spcPts val="600"/>
              </a:spcAft>
            </a:pPr>
            <a:r>
              <a:rPr b="0">
                <a:solidFill>
                  <a:srgbClr val="2A2D3A"/>
                </a:solidFill>
                <a:latin typeface="Calibri"/>
              </a:rPr>
              <a:t>2. Na ponta de A, posicione a cauda de B.</a:t>
            </a:r>
          </a:p>
          <a:p>
            <a:pPr algn="l">
              <a:spcAft>
                <a:spcPts val="600"/>
              </a:spcAft>
            </a:pPr>
            <a:r>
              <a:rPr b="1">
                <a:solidFill>
                  <a:srgbClr val="E8623C"/>
                </a:solidFill>
                <a:latin typeface="Calibri"/>
              </a:rPr>
              <a:t>3. O vetor resultante R parte da cauda do primeiro até a ponta do último.</a:t>
            </a:r>
          </a:p>
          <a:p>
            <a:pPr algn="l">
              <a:spcAft>
                <a:spcPts val="600"/>
              </a:spcAft>
            </a:pPr>
            <a:r>
              <a:rPr b="1">
                <a:solidFill>
                  <a:srgbClr val="2A2D3A"/>
                </a:solidFill>
                <a:latin typeface="Calibri"/>
              </a:rPr>
              <a:t>Subtração D = A - B:</a:t>
            </a:r>
          </a:p>
          <a:p>
            <a:pPr algn="l">
              <a:spcAft>
                <a:spcPts val="600"/>
              </a:spcAft>
            </a:pPr>
            <a:r>
              <a:rPr b="0">
                <a:solidFill>
                  <a:srgbClr val="6B6E7C"/>
                </a:solidFill>
                <a:latin typeface="Calibri"/>
              </a:rPr>
              <a:t>Basta somar A com o oposto de B: A + (-B).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O Método Analítico (Componentes)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10881360" cy="411480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737360"/>
            <a:ext cx="10332720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C9CCDA"/>
                </a:solidFill>
                <a:latin typeface="Calibri"/>
              </a:rPr>
              <a:t>Para somar dois ou mais vetores algebricamente:</a:t>
            </a:r>
          </a:p>
          <a:p>
            <a:pPr algn="l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Calibri"/>
              </a:rPr>
              <a:t>1. Decomponha cada vetor nos eixos x e y:  A = (Ax, Ay)  e  B = (Bx, By)</a:t>
            </a:r>
          </a:p>
          <a:p>
            <a:pPr algn="l">
              <a:spcAft>
                <a:spcPts val="600"/>
              </a:spcAft>
            </a:pPr>
            <a:r>
              <a:rPr sz="2400" b="1">
                <a:solidFill>
                  <a:srgbClr val="E8623C"/>
                </a:solidFill>
                <a:latin typeface="Calibri"/>
              </a:rPr>
              <a:t>2. Some cada eixo separadamente:</a:t>
            </a:r>
          </a:p>
          <a:p>
            <a:pPr algn="l">
              <a:spcAft>
                <a:spcPts val="600"/>
              </a:spcAft>
            </a:pPr>
            <a:r>
              <a:rPr sz="2400" b="1">
                <a:solidFill>
                  <a:srgbClr val="FFFFFF"/>
                </a:solidFill>
                <a:latin typeface="Cambria"/>
              </a:rPr>
              <a:t>   Rx = Ax + Bx       e       Ry = Ay + By</a:t>
            </a:r>
          </a:p>
          <a:p>
            <a:pPr algn="l">
              <a:spcAft>
                <a:spcPts val="600"/>
              </a:spcAft>
            </a:pPr>
            <a:r>
              <a:rPr sz="2400" b="1">
                <a:solidFill>
                  <a:srgbClr val="E8623C"/>
                </a:solidFill>
                <a:latin typeface="Calibri"/>
              </a:rPr>
              <a:t>3. Recombine as componentes no módulo resultante:</a:t>
            </a:r>
          </a:p>
          <a:p>
            <a:pPr algn="l">
              <a:spcAft>
                <a:spcPts val="600"/>
              </a:spcAft>
            </a:pPr>
            <a:r>
              <a:rPr sz="2400" b="1">
                <a:solidFill>
                  <a:srgbClr val="E8623C"/>
                </a:solidFill>
                <a:latin typeface="Cambria"/>
              </a:rPr>
              <a:t>   |R| = √(Rx² + Ry²)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1" i="0">
                <a:solidFill>
                  <a:srgbClr val="2A2D3A"/>
                </a:solidFill>
                <a:latin typeface="Cambria"/>
              </a:rPr>
              <a:t>Obstáculo Epistemológico — Troca de Seno e Cosseno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solidFill>
            <a:srgbClr val="FBEA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463040"/>
            <a:ext cx="1033272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50" b="1" i="0">
                <a:solidFill>
                  <a:srgbClr val="C0392B"/>
                </a:solidFill>
                <a:latin typeface="Calibri"/>
              </a:rPr>
              <a:t>ERRO CLÁSSICO: Aplicar "Vx = V · cos θ" sem olhar de onde parte o ângulo!
Se o ângulo fornecido for com a VERTICAL (y), Vx passa a ser SENO e Vy passa a ser COSSENO.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651760"/>
            <a:ext cx="5257800" cy="228600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834640"/>
            <a:ext cx="47091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0">
                <a:solidFill>
                  <a:srgbClr val="C9CCDA"/>
                </a:solidFill>
                <a:latin typeface="Calibri"/>
              </a:rPr>
              <a:t>Ângulo com a Horizontal (θ):
• Vx = V · cos θ  (colado)
• Vy = V · sen θ  (separado)</a:t>
            </a:r>
          </a:p>
        </p:txBody>
      </p:sp>
      <p:sp>
        <p:nvSpPr>
          <p:cNvPr id="7" name="Rectangle 6"/>
          <p:cNvSpPr/>
          <p:nvPr/>
        </p:nvSpPr>
        <p:spPr>
          <a:xfrm>
            <a:off x="6263640" y="2651760"/>
            <a:ext cx="5257800" cy="228600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60" y="2834640"/>
            <a:ext cx="47091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0">
                <a:solidFill>
                  <a:srgbClr val="C9CCDA"/>
                </a:solidFill>
                <a:latin typeface="Calibri"/>
              </a:rPr>
              <a:t>Ângulo com a Vertical (α):
• Vx = V · sen α  (separado)
• Vy = V · cos α  (colado)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mbria"/>
              </a:rPr>
              <a:t>Algoritmo de Resolução Vetorial em 4 Passos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463040"/>
            <a:ext cx="10881360" cy="411480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77240" y="2514496"/>
            <a:ext cx="10332720" cy="1554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FFF"/>
                </a:solidFill>
                <a:latin typeface="Calibri"/>
              </a:rPr>
              <a:t>PASSO 1: Faça o desenho dos vetores no plano cartesiano e identifique os ângulos.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FFF"/>
                </a:solidFill>
                <a:latin typeface="Calibri"/>
              </a:rPr>
              <a:t>PASSO 2: Decomponha cada vetor em componentes x e y com atenção aos sinais (+ e -).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E8623C"/>
                </a:solidFill>
                <a:latin typeface="Calibri"/>
              </a:rPr>
              <a:t>PASSO 3: Some todas as componentes x para obter Rx, e todas as y para obter Ry.</a:t>
            </a:r>
          </a:p>
          <a:p>
            <a:pPr algn="l">
              <a:spcAft>
                <a:spcPts val="600"/>
              </a:spcAft>
            </a:pPr>
            <a:r>
              <a:rPr sz="2000" b="1">
                <a:solidFill>
                  <a:srgbClr val="FFFFFF"/>
                </a:solidFill>
                <a:latin typeface="Calibri"/>
              </a:rPr>
              <a:t>PASSO 4: Calcule o módulo final aplicando Pitágoras: |R| = √(Rx² + Ry²).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2A2D3A"/>
                </a:solidFill>
                <a:latin typeface="Cambria"/>
              </a:rPr>
              <a:t>Exemplo Prático — Resultante de Forças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371600"/>
            <a:ext cx="10881360" cy="91440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371600"/>
            <a:ext cx="103327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b="1" dirty="0" err="1">
                <a:solidFill>
                  <a:srgbClr val="E8623C"/>
                </a:solidFill>
                <a:latin typeface="Calibri"/>
              </a:rPr>
              <a:t>Problema</a:t>
            </a:r>
            <a:r>
              <a:rPr b="1" dirty="0">
                <a:solidFill>
                  <a:srgbClr val="E8623C"/>
                </a:solidFill>
                <a:latin typeface="Calibri"/>
              </a:rPr>
              <a:t>:  </a:t>
            </a:r>
            <a:r>
              <a:rPr b="0" dirty="0">
                <a:solidFill>
                  <a:srgbClr val="2A2D3A"/>
                </a:solidFill>
                <a:latin typeface="Calibri"/>
              </a:rPr>
              <a:t>Uma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força</a:t>
            </a:r>
            <a:r>
              <a:rPr b="0" dirty="0">
                <a:solidFill>
                  <a:srgbClr val="2A2D3A"/>
                </a:solidFill>
                <a:latin typeface="Calibri"/>
              </a:rPr>
              <a:t> F₁ de 50 N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puxa</a:t>
            </a:r>
            <a:r>
              <a:rPr b="0" dirty="0">
                <a:solidFill>
                  <a:srgbClr val="2A2D3A"/>
                </a:solidFill>
                <a:latin typeface="Calibri"/>
              </a:rPr>
              <a:t> a 37°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acima</a:t>
            </a:r>
            <a:r>
              <a:rPr b="0" dirty="0">
                <a:solidFill>
                  <a:srgbClr val="2A2D3A"/>
                </a:solidFill>
                <a:latin typeface="Calibri"/>
              </a:rPr>
              <a:t> da horizontal (cos 37° = 0,8;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sen</a:t>
            </a:r>
            <a:r>
              <a:rPr b="0" dirty="0">
                <a:solidFill>
                  <a:srgbClr val="2A2D3A"/>
                </a:solidFill>
                <a:latin typeface="Calibri"/>
              </a:rPr>
              <a:t> 37° = 0,6). Uma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força</a:t>
            </a:r>
            <a:r>
              <a:rPr b="0" dirty="0">
                <a:solidFill>
                  <a:srgbClr val="2A2D3A"/>
                </a:solidFill>
                <a:latin typeface="Calibri"/>
              </a:rPr>
              <a:t> F₂ de 20 N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puxa</a:t>
            </a:r>
            <a:r>
              <a:rPr b="0" dirty="0">
                <a:solidFill>
                  <a:srgbClr val="2A2D3A"/>
                </a:solidFill>
                <a:latin typeface="Calibri"/>
              </a:rPr>
              <a:t> para a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direita</a:t>
            </a:r>
            <a:r>
              <a:rPr b="0" dirty="0">
                <a:solidFill>
                  <a:srgbClr val="2A2D3A"/>
                </a:solidFill>
                <a:latin typeface="Calibri"/>
              </a:rPr>
              <a:t> (horizontal). Qual o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módulo</a:t>
            </a:r>
            <a:r>
              <a:rPr b="0" dirty="0">
                <a:solidFill>
                  <a:srgbClr val="2A2D3A"/>
                </a:solidFill>
                <a:latin typeface="Calibri"/>
              </a:rPr>
              <a:t> da </a:t>
            </a:r>
            <a:r>
              <a:rPr b="0" dirty="0" err="1">
                <a:solidFill>
                  <a:srgbClr val="2A2D3A"/>
                </a:solidFill>
                <a:latin typeface="Calibri"/>
              </a:rPr>
              <a:t>resultante</a:t>
            </a:r>
            <a:r>
              <a:rPr b="0" dirty="0">
                <a:solidFill>
                  <a:srgbClr val="2A2D3A"/>
                </a:solidFill>
                <a:latin typeface="Calibri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2514600"/>
            <a:ext cx="10881360" cy="25603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2894513"/>
            <a:ext cx="10332720" cy="1800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Calibri"/>
              </a:rPr>
              <a:t>1. Decomposição: F₁x = 50 · 0,8 = 40 N ; F₁y = 50 · 0,6 = 30 N</a:t>
            </a:r>
          </a:p>
          <a:p>
            <a:pPr algn="l">
              <a:spcAft>
                <a:spcPts val="600"/>
              </a:spcAft>
            </a:pPr>
            <a:r>
              <a:rPr sz="2400" b="0">
                <a:solidFill>
                  <a:srgbClr val="FFFFFF"/>
                </a:solidFill>
                <a:latin typeface="Calibri"/>
              </a:rPr>
              <a:t>2. Força F₂: F₂x = 20 N ; F₂y = 0 N</a:t>
            </a:r>
          </a:p>
          <a:p>
            <a:pPr algn="l">
              <a:spcAft>
                <a:spcPts val="600"/>
              </a:spcAft>
            </a:pPr>
            <a:r>
              <a:rPr sz="2400" b="1">
                <a:solidFill>
                  <a:srgbClr val="C9CCDA"/>
                </a:solidFill>
                <a:latin typeface="Calibri"/>
              </a:rPr>
              <a:t>3. Soma: Rx = 40 + 20 = 60 N  ;  Ry = 30 + 0 = 30 N</a:t>
            </a:r>
          </a:p>
          <a:p>
            <a:pPr algn="l">
              <a:spcAft>
                <a:spcPts val="600"/>
              </a:spcAft>
            </a:pPr>
            <a:r>
              <a:rPr sz="2400" b="1">
                <a:solidFill>
                  <a:srgbClr val="E8623C"/>
                </a:solidFill>
                <a:latin typeface="Cambria"/>
              </a:rPr>
              <a:t>4. Módulo: |R| = √(60² + 30²) = √(3600 + 900) = √4500 ≈ 67,1 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502920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2A2D3A"/>
                </a:solidFill>
                <a:latin typeface="Cambria"/>
              </a:rPr>
              <a:t>Hora dos Exercícios — Fixação</a:t>
            </a:r>
          </a:p>
        </p:txBody>
      </p:sp>
      <p:sp>
        <p:nvSpPr>
          <p:cNvPr id="3" name="Rectangle 2"/>
          <p:cNvSpPr/>
          <p:nvPr/>
        </p:nvSpPr>
        <p:spPr>
          <a:xfrm>
            <a:off x="640080" y="1554480"/>
            <a:ext cx="6675120" cy="3931920"/>
          </a:xfrm>
          <a:prstGeom prst="rect">
            <a:avLst/>
          </a:prstGeom>
          <a:solidFill>
            <a:srgbClr val="F5F1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914400" y="1783080"/>
            <a:ext cx="36576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QUESTÃO 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612648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2A2D3A"/>
                </a:solidFill>
                <a:latin typeface="Calibri"/>
              </a:rPr>
              <a:t>Dois vetores de deslocamento são dados por A = (3, 1) m e B = (1, 2) m. Determine as componentes e o módulo do vetor resultante R = A + B.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4023360"/>
            <a:ext cx="6126480" cy="11887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43000" y="4160520"/>
            <a:ext cx="2743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E8623C"/>
                </a:solidFill>
                <a:latin typeface="Calibri"/>
              </a:rPr>
              <a:t>💡 Dica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480560"/>
            <a:ext cx="56692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2A2D3A"/>
                </a:solidFill>
                <a:latin typeface="Calibri"/>
              </a:rPr>
              <a:t>Some as componentes correspondentes: Rx = Ax + Bx e Ry = Ay + By. Depois aplique Pitágoras.</a:t>
            </a:r>
          </a:p>
        </p:txBody>
      </p:sp>
      <p:sp>
        <p:nvSpPr>
          <p:cNvPr id="9" name="Rectangle 8"/>
          <p:cNvSpPr/>
          <p:nvPr/>
        </p:nvSpPr>
        <p:spPr>
          <a:xfrm>
            <a:off x="7772400" y="1554480"/>
            <a:ext cx="3749040" cy="3931920"/>
          </a:xfrm>
          <a:prstGeom prst="rect">
            <a:avLst/>
          </a:prstGeom>
          <a:solidFill>
            <a:srgbClr val="1E213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8229600" y="2743200"/>
            <a:ext cx="1371600" cy="137160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06740" y="3154680"/>
            <a:ext cx="1371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mbria"/>
              </a:rPr>
              <a:t>|R|=?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46720" y="4663440"/>
            <a:ext cx="3200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>
                <a:solidFill>
                  <a:srgbClr val="E8623C"/>
                </a:solidFill>
                <a:latin typeface="Cambria"/>
              </a:rPr>
              <a:t>|R| = [ ? ] 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21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640080" y="640080"/>
            <a:ext cx="777240" cy="777240"/>
          </a:xfrm>
          <a:prstGeom prst="ellipse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777240"/>
            <a:ext cx="777240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mbria"/>
              </a:rPr>
              <a:t>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00200" y="713232"/>
            <a:ext cx="82296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000" b="1" i="0">
                <a:solidFill>
                  <a:srgbClr val="FFFFFF"/>
                </a:solidFill>
                <a:latin typeface="Cambria"/>
              </a:rPr>
              <a:t>Gabarito e Encerramento</a:t>
            </a:r>
          </a:p>
        </p:txBody>
      </p:sp>
      <p:sp>
        <p:nvSpPr>
          <p:cNvPr id="5" name="Rectangle 4"/>
          <p:cNvSpPr/>
          <p:nvPr/>
        </p:nvSpPr>
        <p:spPr>
          <a:xfrm>
            <a:off x="640080" y="1691640"/>
            <a:ext cx="5394960" cy="2468880"/>
          </a:xfrm>
          <a:prstGeom prst="rect">
            <a:avLst/>
          </a:prstGeom>
          <a:solidFill>
            <a:srgbClr val="2A2E4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14400" y="187452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E8623C"/>
                </a:solidFill>
                <a:latin typeface="Calibri"/>
              </a:rPr>
              <a:t>Resolução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286000"/>
            <a:ext cx="4937760" cy="1783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Rx = 3 + 1 = 4 m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FFFFFF"/>
                </a:solidFill>
                <a:latin typeface="Calibri"/>
              </a:rPr>
              <a:t>Ry = 1 + 2 = 3 m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C9CCDA"/>
                </a:solidFill>
                <a:latin typeface="Calibri"/>
              </a:rPr>
              <a:t>|R| = √(4² + 3²) = √25</a:t>
            </a:r>
          </a:p>
          <a:p>
            <a:pPr algn="l">
              <a:spcAft>
                <a:spcPts val="600"/>
              </a:spcAft>
            </a:pPr>
            <a:r>
              <a:rPr sz="2200" b="1">
                <a:solidFill>
                  <a:srgbClr val="E8623C"/>
                </a:solidFill>
                <a:latin typeface="Calibri"/>
              </a:rPr>
              <a:t>|R| = 5 metros (Terno 3-4-5)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7920" y="1691640"/>
            <a:ext cx="5349240" cy="2468880"/>
          </a:xfrm>
          <a:prstGeom prst="rect">
            <a:avLst/>
          </a:prstGeom>
          <a:solidFill>
            <a:srgbClr val="E862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492240" y="1874520"/>
            <a:ext cx="47548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1" i="0" dirty="0" err="1">
                <a:solidFill>
                  <a:srgbClr val="2A2D3A"/>
                </a:solidFill>
                <a:latin typeface="Calibri"/>
              </a:rPr>
              <a:t>Resumo</a:t>
            </a:r>
            <a:r>
              <a:rPr sz="2400" b="1" i="0" dirty="0">
                <a:solidFill>
                  <a:srgbClr val="2A2D3A"/>
                </a:solidFill>
                <a:latin typeface="Calibri"/>
              </a:rPr>
              <a:t> do </a:t>
            </a:r>
            <a:r>
              <a:rPr sz="2400" b="1" i="0" dirty="0" err="1">
                <a:solidFill>
                  <a:srgbClr val="2A2D3A"/>
                </a:solidFill>
                <a:latin typeface="Calibri"/>
              </a:rPr>
              <a:t>Módulo</a:t>
            </a:r>
            <a:endParaRPr sz="2400" b="1" i="0" dirty="0">
              <a:solidFill>
                <a:srgbClr val="2A2D3A"/>
              </a:solidFill>
              <a:latin typeface="Calibri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92240" y="2331720"/>
            <a:ext cx="4846320" cy="1691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000" b="0" i="0" dirty="0" err="1">
                <a:solidFill>
                  <a:srgbClr val="2A2D3A"/>
                </a:solidFill>
                <a:latin typeface="Calibri"/>
              </a:rPr>
              <a:t>Vetores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são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fundamentais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para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toda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Física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.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Dominar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decomposição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ortogonal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por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seno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e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cosseno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e 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recomposição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analítica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por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Pitágoras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garante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autonomia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completa para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Cinemática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,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Dinâmica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 e </a:t>
            </a:r>
            <a:r>
              <a:rPr sz="2000" b="0" i="0" dirty="0" err="1">
                <a:solidFill>
                  <a:srgbClr val="2A2D3A"/>
                </a:solidFill>
                <a:latin typeface="Calibri"/>
              </a:rPr>
              <a:t>Estática</a:t>
            </a:r>
            <a:r>
              <a:rPr sz="2000" b="0" i="0" dirty="0">
                <a:solidFill>
                  <a:srgbClr val="2A2D3A"/>
                </a:solidFill>
                <a:latin typeface="Calibri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POSSOR  ·  Pré-Física  ·  Aula 16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274552" y="6473952"/>
            <a:ext cx="457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6B6E7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429</TotalTime>
  <Words>906</Words>
  <Application>Microsoft Office PowerPoint</Application>
  <PresentationFormat>Widescreen</PresentationFormat>
  <Paragraphs>79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Marcos Oliveira</dc:creator>
  <cp:keywords/>
  <dc:description>generated using python-pptx</dc:description>
  <cp:lastModifiedBy>Marcos Oliveira</cp:lastModifiedBy>
  <cp:revision>2</cp:revision>
  <dcterms:created xsi:type="dcterms:W3CDTF">2013-01-27T09:14:16Z</dcterms:created>
  <dcterms:modified xsi:type="dcterms:W3CDTF">2026-09-04T18:50:26Z</dcterms:modified>
  <cp:category/>
</cp:coreProperties>
</file>