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130"/>
        </a:solidFill>
      </p:bgPr>
    </p:bg>
    <p:spTree>
      <p:nvGrpSpPr>
        <p:cNvPr id="1" name=""/>
        <p:cNvGrpSpPr/>
        <p:nvPr/>
      </p:nvGrpSpPr>
      <p:grpSpPr>
        <a:xfrm>
          <a:off x="0" y="0"/>
          <a:ext cx="0" cy="0"/>
          <a:chOff x="0" y="0"/>
          <a:chExt cx="0" cy="0"/>
        </a:xfrm>
      </p:grpSpPr>
      <p:sp>
        <p:nvSpPr>
          <p:cNvPr id="2" name="Text 0"/>
          <p:cNvSpPr txBox="1"/>
          <p:nvPr/>
        </p:nvSpPr>
        <p:spPr>
          <a:xfrm>
            <a:off x="731520" y="640080"/>
            <a:ext cx="6583680" cy="365760"/>
          </a:xfrm>
          <a:prstGeom prst="rect">
            <a:avLst/>
          </a:prstGeom>
          <a:noFill/>
          <a:ln/>
        </p:spPr>
        <p:txBody>
          <a:bodyPr wrap="square" lIns="0" tIns="0" rIns="0" bIns="0" rtlCol="0" anchor="ctr"/>
          <a:lstStyle/>
          <a:p>
            <a:pPr indent="0" marL="0">
              <a:buNone/>
            </a:pPr>
            <a:r>
              <a:rPr lang="en-US" sz="1400" b="1" dirty="0">
                <a:solidFill>
                  <a:srgbClr val="E8623C"/>
                </a:solidFill>
                <a:latin typeface="Calibri" pitchFamily="34" charset="0"/>
                <a:ea typeface="Calibri" pitchFamily="34" charset="-122"/>
                <a:cs typeface="Calibri" pitchFamily="34" charset="-120"/>
              </a:rPr>
              <a:t>MÓDULO 13 · ASTROFÍSICA E COSMOLOGIA AVANÇADA · AULA 178</a:t>
            </a:r>
            <a:endParaRPr lang="en-US" sz="1400" dirty="0"/>
          </a:p>
        </p:txBody>
      </p:sp>
      <p:sp>
        <p:nvSpPr>
          <p:cNvPr id="3" name="Text 1"/>
          <p:cNvSpPr txBox="1"/>
          <p:nvPr/>
        </p:nvSpPr>
        <p:spPr>
          <a:xfrm>
            <a:off x="731520" y="2103120"/>
            <a:ext cx="6858000" cy="1463040"/>
          </a:xfrm>
          <a:prstGeom prst="rect">
            <a:avLst/>
          </a:prstGeom>
          <a:noFill/>
          <a:ln/>
        </p:spPr>
        <p:txBody>
          <a:bodyPr wrap="square" lIns="0" tIns="0" rIns="0" bIns="0" rtlCol="0" anchor="t"/>
          <a:lstStyle/>
          <a:p>
            <a:pPr indent="0" marL="0">
              <a:buNone/>
            </a:pPr>
            <a:r>
              <a:rPr lang="en-US" sz="3800" b="1" dirty="0">
                <a:solidFill>
                  <a:srgbClr val="FFFFFF"/>
                </a:solidFill>
                <a:latin typeface="Calibri" pitchFamily="34" charset="0"/>
                <a:ea typeface="Calibri" pitchFamily="34" charset="-122"/>
                <a:cs typeface="Calibri" pitchFamily="34" charset="-120"/>
              </a:rPr>
              <a:t>Espectroscopia Astronômica</a:t>
            </a:r>
            <a:endParaRPr lang="en-US" sz="3800" dirty="0"/>
          </a:p>
        </p:txBody>
      </p:sp>
      <p:sp>
        <p:nvSpPr>
          <p:cNvPr id="4" name="Text 2"/>
          <p:cNvSpPr txBox="1"/>
          <p:nvPr/>
        </p:nvSpPr>
        <p:spPr>
          <a:xfrm>
            <a:off x="731520" y="3383280"/>
            <a:ext cx="6858000" cy="548640"/>
          </a:xfrm>
          <a:prstGeom prst="rect">
            <a:avLst/>
          </a:prstGeom>
          <a:noFill/>
          <a:ln/>
        </p:spPr>
        <p:txBody>
          <a:bodyPr wrap="square" lIns="0" tIns="0" rIns="0" bIns="0" rtlCol="0" anchor="ctr"/>
          <a:lstStyle/>
          <a:p>
            <a:pPr indent="0" marL="0">
              <a:buNone/>
            </a:pPr>
            <a:r>
              <a:rPr lang="en-US" sz="2000" dirty="0">
                <a:solidFill>
                  <a:srgbClr val="C9CCDA"/>
                </a:solidFill>
                <a:latin typeface="Calibri" pitchFamily="34" charset="0"/>
                <a:ea typeface="Calibri" pitchFamily="34" charset="-122"/>
                <a:cs typeface="Calibri" pitchFamily="34" charset="-120"/>
              </a:rPr>
              <a:t>Linhas espectrais e efeito Doppler na luz</a:t>
            </a:r>
            <a:endParaRPr lang="en-US" sz="2000" dirty="0"/>
          </a:p>
        </p:txBody>
      </p:sp>
      <p:sp>
        <p:nvSpPr>
          <p:cNvPr id="5" name="Text 3"/>
          <p:cNvSpPr txBox="1"/>
          <p:nvPr/>
        </p:nvSpPr>
        <p:spPr>
          <a:xfrm>
            <a:off x="731520" y="6035040"/>
            <a:ext cx="6858000" cy="457200"/>
          </a:xfrm>
          <a:prstGeom prst="rect">
            <a:avLst/>
          </a:prstGeom>
          <a:noFill/>
          <a:ln/>
        </p:spPr>
        <p:txBody>
          <a:bodyPr wrap="square" lIns="0" tIns="0" rIns="0" bIns="0" rtlCol="0" anchor="ctr"/>
          <a:lstStyle/>
          <a:p>
            <a:pPr indent="0" marL="0">
              <a:buNone/>
            </a:pPr>
            <a:r>
              <a:rPr lang="en-US" sz="1300" i="1" dirty="0">
                <a:solidFill>
                  <a:srgbClr val="6B6E80"/>
                </a:solidFill>
                <a:latin typeface="Calibri" pitchFamily="34" charset="0"/>
                <a:ea typeface="Calibri" pitchFamily="34" charset="-122"/>
                <a:cs typeface="Calibri" pitchFamily="34" charset="-120"/>
              </a:rPr>
              <a:t>Espectroscopia Astronômica (Linhas espectrais e efeito Doppler na luz)</a:t>
            </a:r>
            <a:endParaRPr lang="en-US" sz="1300" dirty="0"/>
          </a:p>
        </p:txBody>
      </p:sp>
      <p:sp>
        <p:nvSpPr>
          <p:cNvPr id="6" name="Shape 4"/>
          <p:cNvSpPr/>
          <p:nvPr/>
        </p:nvSpPr>
        <p:spPr>
          <a:xfrm>
            <a:off x="8778240" y="0"/>
            <a:ext cx="3410712" cy="6858000"/>
          </a:xfrm>
          <a:prstGeom prst="rect">
            <a:avLst/>
          </a:prstGeom>
          <a:solidFill>
            <a:srgbClr val="E8623C"/>
          </a:solidFill>
          <a:ln/>
        </p:spPr>
      </p:sp>
      <p:pic>
        <p:nvPicPr>
          <p:cNvPr id="7" name="Image 0" descr="preencoded.png">    </p:cNvPr>
          <p:cNvPicPr>
            <a:picLocks noChangeAspect="1"/>
          </p:cNvPicPr>
          <p:nvPr/>
        </p:nvPicPr>
        <p:blipFill>
          <a:blip r:embed="rId1"/>
          <a:stretch>
            <a:fillRect/>
          </a:stretch>
        </p:blipFill>
        <p:spPr>
          <a:xfrm>
            <a:off x="9545650" y="2491054"/>
            <a:ext cx="1875892" cy="18758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Para começar</a:t>
            </a:r>
            <a:endParaRPr lang="en-US" sz="3000" dirty="0"/>
          </a:p>
        </p:txBody>
      </p:sp>
      <p:sp>
        <p:nvSpPr>
          <p:cNvPr id="3" name="Text 1"/>
          <p:cNvSpPr txBox="1"/>
          <p:nvPr/>
        </p:nvSpPr>
        <p:spPr>
          <a:xfrm>
            <a:off x="548640" y="2011680"/>
            <a:ext cx="11064240" cy="2926080"/>
          </a:xfrm>
          <a:prstGeom prst="rect">
            <a:avLst/>
          </a:prstGeom>
          <a:noFill/>
          <a:ln/>
        </p:spPr>
        <p:txBody>
          <a:bodyPr wrap="square" lIns="0" tIns="0" rIns="0" bIns="0" rtlCol="0" anchor="t"/>
          <a:lstStyle/>
          <a:p>
            <a:pPr indent="0" marL="0">
              <a:lnSpc>
                <a:spcPct val="125000"/>
              </a:lnSpc>
              <a:buNone/>
            </a:pPr>
            <a:r>
              <a:rPr lang="en-US" sz="2800" b="1" dirty="0">
                <a:solidFill>
                  <a:srgbClr val="2A2D3A"/>
                </a:solidFill>
                <a:latin typeface="Calibri" pitchFamily="34" charset="0"/>
                <a:ea typeface="Calibri" pitchFamily="34" charset="-122"/>
                <a:cs typeface="Calibri" pitchFamily="34" charset="-120"/>
              </a:rPr>
              <a:t>Como astrônomos sabem do que uma estrela é feita, sem nunca poder tocar ou coletar uma amostra dela?</a:t>
            </a:r>
            <a:endParaRPr lang="en-US" sz="2800" dirty="0"/>
          </a:p>
        </p:txBody>
      </p:sp>
      <p:sp>
        <p:nvSpPr>
          <p:cNvPr id="4" name="Text 2"/>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5" name="Text 3"/>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1EC"/>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O conceito central</a:t>
            </a:r>
            <a:endParaRPr lang="en-US" sz="3000" dirty="0"/>
          </a:p>
        </p:txBody>
      </p:sp>
      <p:sp>
        <p:nvSpPr>
          <p:cNvPr id="3" name="Text 1"/>
          <p:cNvSpPr txBox="1"/>
          <p:nvPr/>
        </p:nvSpPr>
        <p:spPr>
          <a:xfrm>
            <a:off x="548640" y="1325880"/>
            <a:ext cx="10698480" cy="950976"/>
          </a:xfrm>
          <a:prstGeom prst="rect">
            <a:avLst/>
          </a:prstGeom>
          <a:noFill/>
          <a:ln/>
        </p:spPr>
        <p:txBody>
          <a:bodyPr wrap="square" lIns="0" tIns="0" rIns="0" bIns="0" rtlCol="0" anchor="t"/>
          <a:lstStyle/>
          <a:p>
            <a:pPr indent="0" marL="0">
              <a:lnSpc>
                <a:spcPct val="115000"/>
              </a:lnSpc>
              <a:buNone/>
            </a:pPr>
            <a:r>
              <a:rPr lang="en-US" sz="2200" b="1" dirty="0">
                <a:solidFill>
                  <a:srgbClr val="2A2D3A"/>
                </a:solidFill>
                <a:latin typeface="Calibri" pitchFamily="34" charset="0"/>
                <a:ea typeface="Calibri" pitchFamily="34" charset="-122"/>
                <a:cs typeface="Calibri" pitchFamily="34" charset="-120"/>
              </a:rPr>
              <a:t>Cada elemento produz um padrão único de linhas espectrais — uma "impressão digital" química.</a:t>
            </a:r>
            <a:endParaRPr lang="en-US" sz="2200" dirty="0"/>
          </a:p>
        </p:txBody>
      </p:sp>
      <p:pic>
        <p:nvPicPr>
          <p:cNvPr id="4" name="Image 0" descr="preencoded.png">    </p:cNvPr>
          <p:cNvPicPr>
            <a:picLocks noChangeAspect="1"/>
          </p:cNvPicPr>
          <p:nvPr/>
        </p:nvPicPr>
        <p:blipFill>
          <a:blip r:embed="rId1"/>
          <a:stretch>
            <a:fillRect/>
          </a:stretch>
        </p:blipFill>
        <p:spPr>
          <a:xfrm>
            <a:off x="3970546" y="2414016"/>
            <a:ext cx="4247861" cy="3849624"/>
          </a:xfrm>
          <a:prstGeom prst="rect">
            <a:avLst/>
          </a:prstGeom>
        </p:spPr>
      </p:pic>
      <p:sp>
        <p:nvSpPr>
          <p:cNvPr id="5" name="Text 2"/>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6" name="Text 3"/>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E1DC"/>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Como funciona</a:t>
            </a:r>
            <a:endParaRPr lang="en-US" sz="3000" dirty="0"/>
          </a:p>
        </p:txBody>
      </p:sp>
      <p:sp>
        <p:nvSpPr>
          <p:cNvPr id="3" name="Text 1"/>
          <p:cNvSpPr txBox="1"/>
          <p:nvPr/>
        </p:nvSpPr>
        <p:spPr>
          <a:xfrm>
            <a:off x="548640" y="1600200"/>
            <a:ext cx="10881360" cy="822960"/>
          </a:xfrm>
          <a:prstGeom prst="rect">
            <a:avLst/>
          </a:prstGeom>
          <a:noFill/>
          <a:ln/>
        </p:spPr>
        <p:txBody>
          <a:bodyPr wrap="square" lIns="0" tIns="0" rIns="0" bIns="0" rtlCol="0" anchor="t"/>
          <a:lstStyle/>
          <a:p>
            <a:pPr indent="0" marL="0">
              <a:buNone/>
            </a:pPr>
            <a:r>
              <a:rPr lang="en-US" sz="2200" dirty="0">
                <a:solidFill>
                  <a:srgbClr val="2A2D3A"/>
                </a:solidFill>
                <a:latin typeface="Calibri" pitchFamily="34" charset="0"/>
                <a:ea typeface="Calibri" pitchFamily="34" charset="-122"/>
                <a:cs typeface="Calibri" pitchFamily="34" charset="-120"/>
              </a:rPr>
              <a:t>Três tipos de espectro (Leis de Kirchhoff):</a:t>
            </a:r>
            <a:endParaRPr lang="en-US" sz="2200" dirty="0"/>
          </a:p>
        </p:txBody>
      </p:sp>
      <p:sp>
        <p:nvSpPr>
          <p:cNvPr id="4" name="Text 2"/>
          <p:cNvSpPr txBox="1"/>
          <p:nvPr/>
        </p:nvSpPr>
        <p:spPr>
          <a:xfrm>
            <a:off x="548640" y="2606040"/>
            <a:ext cx="10698480" cy="3017520"/>
          </a:xfrm>
          <a:prstGeom prst="rect">
            <a:avLst/>
          </a:prstGeom>
          <a:noFill/>
          <a:ln/>
        </p:spPr>
        <p:txBody>
          <a:bodyPr wrap="square" lIns="0" tIns="0" rIns="0" bIns="0" rtlCol="0" anchor="t"/>
          <a:lstStyle/>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Contínuo: objeto denso e quente — todas as cores</a:t>
            </a:r>
            <a:endParaRPr lang="en-US" sz="2200" dirty="0"/>
          </a:p>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Emissão: gás quente e rarefeito — só certas cores</a:t>
            </a:r>
            <a:endParaRPr lang="en-US" sz="2200" dirty="0"/>
          </a:p>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Absorção: gás frio na frente de uma fonte — faltam essas cores</a:t>
            </a:r>
            <a:endParaRPr lang="en-US" sz="2200" dirty="0"/>
          </a:p>
        </p:txBody>
      </p:sp>
      <p:sp>
        <p:nvSpPr>
          <p:cNvPr id="5"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6"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EBC9"/>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Cuidado com essa armadilha</a:t>
            </a:r>
            <a:endParaRPr lang="en-US" sz="2600" dirty="0"/>
          </a:p>
        </p:txBody>
      </p:sp>
      <p:sp>
        <p:nvSpPr>
          <p:cNvPr id="3" name="Shape 1"/>
          <p:cNvSpPr/>
          <p:nvPr/>
        </p:nvSpPr>
        <p:spPr>
          <a:xfrm>
            <a:off x="9418320" y="548640"/>
            <a:ext cx="1188720" cy="11887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72854" y="703174"/>
            <a:ext cx="879653" cy="879653"/>
          </a:xfrm>
          <a:prstGeom prst="rect">
            <a:avLst/>
          </a:prstGeom>
        </p:spPr>
      </p:pic>
      <p:sp>
        <p:nvSpPr>
          <p:cNvPr id="5" name="Text 2"/>
          <p:cNvSpPr txBox="1"/>
          <p:nvPr/>
        </p:nvSpPr>
        <p:spPr>
          <a:xfrm>
            <a:off x="548640" y="2103120"/>
            <a:ext cx="10881360" cy="3108960"/>
          </a:xfrm>
          <a:prstGeom prst="rect">
            <a:avLst/>
          </a:prstGeom>
          <a:noFill/>
          <a:ln/>
        </p:spPr>
        <p:txBody>
          <a:bodyPr wrap="square" lIns="0" tIns="0" rIns="0" bIns="0" rtlCol="0" anchor="t"/>
          <a:lstStyle/>
          <a:p>
            <a:pPr indent="0" marL="0">
              <a:lnSpc>
                <a:spcPct val="130000"/>
              </a:lnSpc>
              <a:buNone/>
            </a:pPr>
            <a:r>
              <a:rPr lang="en-US" sz="2400" b="1" dirty="0">
                <a:solidFill>
                  <a:srgbClr val="2A2D3A"/>
                </a:solidFill>
                <a:latin typeface="Calibri" pitchFamily="34" charset="0"/>
                <a:ea typeface="Calibri" pitchFamily="34" charset="-122"/>
                <a:cs typeface="Calibri" pitchFamily="34" charset="-120"/>
              </a:rPr>
              <a:t>O deslocamento Doppler não muda A COMPOSIÇÃO da estrela — desloca o padrão inteiro de linhas, sem alterá-lo.</a:t>
            </a:r>
            <a:endParaRPr lang="en-US" sz="2400" dirty="0"/>
          </a:p>
        </p:txBody>
      </p:sp>
      <p:sp>
        <p:nvSpPr>
          <p:cNvPr id="6"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7"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Exemplo resolvido</a:t>
            </a:r>
            <a:endParaRPr lang="en-US" sz="3000" dirty="0"/>
          </a:p>
        </p:txBody>
      </p:sp>
      <p:sp>
        <p:nvSpPr>
          <p:cNvPr id="3" name="Text 1"/>
          <p:cNvSpPr txBox="1"/>
          <p:nvPr/>
        </p:nvSpPr>
        <p:spPr>
          <a:xfrm>
            <a:off x="548640" y="1554480"/>
            <a:ext cx="10698480" cy="914400"/>
          </a:xfrm>
          <a:prstGeom prst="rect">
            <a:avLst/>
          </a:prstGeom>
          <a:noFill/>
          <a:ln/>
        </p:spPr>
        <p:txBody>
          <a:bodyPr wrap="square" lIns="0" tIns="0" rIns="0" bIns="0" rtlCol="0" anchor="t"/>
          <a:lstStyle/>
          <a:p>
            <a:pPr indent="0" marL="0">
              <a:lnSpc>
                <a:spcPct val="120000"/>
              </a:lnSpc>
              <a:buNone/>
            </a:pPr>
            <a:r>
              <a:rPr lang="en-US" sz="2000" dirty="0">
                <a:solidFill>
                  <a:srgbClr val="2A2D3A"/>
                </a:solidFill>
                <a:latin typeface="Calibri" pitchFamily="34" charset="0"/>
                <a:ea typeface="Calibri" pitchFamily="34" charset="-122"/>
                <a:cs typeface="Calibri" pitchFamily="34" charset="-120"/>
              </a:rPr>
              <a:t>Linha do hidrogênio (λ=656,3 nm) observada em λ=656,5 nm.</a:t>
            </a:r>
            <a:endParaRPr lang="en-US" sz="2000" dirty="0"/>
          </a:p>
        </p:txBody>
      </p:sp>
      <p:sp>
        <p:nvSpPr>
          <p:cNvPr id="4" name="Shape 2"/>
          <p:cNvSpPr/>
          <p:nvPr/>
        </p:nvSpPr>
        <p:spPr>
          <a:xfrm>
            <a:off x="2212848" y="2761488"/>
            <a:ext cx="7955280" cy="2834640"/>
          </a:xfrm>
          <a:prstGeom prst="roundRect">
            <a:avLst>
              <a:gd name="adj" fmla="val 4516"/>
            </a:avLst>
          </a:prstGeom>
          <a:solidFill>
            <a:srgbClr val="E8623C"/>
          </a:solidFill>
          <a:ln/>
        </p:spPr>
      </p:sp>
      <p:sp>
        <p:nvSpPr>
          <p:cNvPr id="5" name="Shape 3"/>
          <p:cNvSpPr/>
          <p:nvPr/>
        </p:nvSpPr>
        <p:spPr>
          <a:xfrm>
            <a:off x="2103120" y="2651760"/>
            <a:ext cx="7955280" cy="2834640"/>
          </a:xfrm>
          <a:prstGeom prst="roundRect">
            <a:avLst>
              <a:gd name="adj" fmla="val 4516"/>
            </a:avLst>
          </a:prstGeom>
          <a:solidFill>
            <a:srgbClr val="F5F1EC"/>
          </a:solidFill>
          <a:ln/>
        </p:spPr>
      </p:sp>
      <p:sp>
        <p:nvSpPr>
          <p:cNvPr id="6" name="Text 4"/>
          <p:cNvSpPr txBox="1"/>
          <p:nvPr/>
        </p:nvSpPr>
        <p:spPr>
          <a:xfrm>
            <a:off x="2377440" y="288036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Δλ=0,2 nm</a:t>
            </a:r>
            <a:endParaRPr lang="en-US" sz="2400" dirty="0"/>
          </a:p>
        </p:txBody>
      </p:sp>
      <p:sp>
        <p:nvSpPr>
          <p:cNvPr id="7" name="Text 5"/>
          <p:cNvSpPr txBox="1"/>
          <p:nvPr/>
        </p:nvSpPr>
        <p:spPr>
          <a:xfrm>
            <a:off x="2377440" y="370332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v=c·Δλ/λ</a:t>
            </a:r>
            <a:endParaRPr lang="en-US" sz="2400" dirty="0"/>
          </a:p>
        </p:txBody>
      </p:sp>
      <p:sp>
        <p:nvSpPr>
          <p:cNvPr id="8" name="Text 6"/>
          <p:cNvSpPr txBox="1"/>
          <p:nvPr/>
        </p:nvSpPr>
        <p:spPr>
          <a:xfrm>
            <a:off x="2377440" y="452628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v≈91,4 km/s (afastando)</a:t>
            </a:r>
            <a:endParaRPr lang="en-US" sz="2400" dirty="0"/>
          </a:p>
        </p:txBody>
      </p:sp>
      <p:sp>
        <p:nvSpPr>
          <p:cNvPr id="9" name="Text 7"/>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10" name="Text 8"/>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Roteiro de hoje</a:t>
            </a:r>
            <a:endParaRPr lang="en-US" sz="2600" dirty="0"/>
          </a:p>
        </p:txBody>
      </p:sp>
      <p:sp>
        <p:nvSpPr>
          <p:cNvPr id="3" name="Shape 1"/>
          <p:cNvSpPr/>
          <p:nvPr/>
        </p:nvSpPr>
        <p:spPr>
          <a:xfrm>
            <a:off x="822960" y="1828800"/>
            <a:ext cx="10515600" cy="758952"/>
          </a:xfrm>
          <a:prstGeom prst="roundRect">
            <a:avLst>
              <a:gd name="adj" fmla="val 12048"/>
            </a:avLst>
          </a:prstGeom>
          <a:solidFill>
            <a:srgbClr val="F5F1EC"/>
          </a:solidFill>
          <a:ln/>
        </p:spPr>
      </p:sp>
      <p:sp>
        <p:nvSpPr>
          <p:cNvPr id="4" name="Text 2"/>
          <p:cNvSpPr txBox="1"/>
          <p:nvPr/>
        </p:nvSpPr>
        <p:spPr>
          <a:xfrm>
            <a:off x="1097280" y="182880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1</a:t>
            </a:r>
            <a:endParaRPr lang="en-US" sz="2200" dirty="0"/>
          </a:p>
        </p:txBody>
      </p:sp>
      <p:sp>
        <p:nvSpPr>
          <p:cNvPr id="5" name="Text 3"/>
          <p:cNvSpPr txBox="1"/>
          <p:nvPr/>
        </p:nvSpPr>
        <p:spPr>
          <a:xfrm>
            <a:off x="1828800" y="182880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Pergunta inicial</a:t>
            </a:r>
            <a:endParaRPr lang="en-US" sz="2200" dirty="0"/>
          </a:p>
        </p:txBody>
      </p:sp>
      <p:sp>
        <p:nvSpPr>
          <p:cNvPr id="6" name="Shape 4"/>
          <p:cNvSpPr/>
          <p:nvPr/>
        </p:nvSpPr>
        <p:spPr>
          <a:xfrm>
            <a:off x="822960" y="2697480"/>
            <a:ext cx="10515600" cy="758952"/>
          </a:xfrm>
          <a:prstGeom prst="roundRect">
            <a:avLst>
              <a:gd name="adj" fmla="val 12048"/>
            </a:avLst>
          </a:prstGeom>
          <a:solidFill>
            <a:srgbClr val="FFFFFF"/>
          </a:solidFill>
          <a:ln/>
        </p:spPr>
      </p:sp>
      <p:sp>
        <p:nvSpPr>
          <p:cNvPr id="7" name="Text 5"/>
          <p:cNvSpPr txBox="1"/>
          <p:nvPr/>
        </p:nvSpPr>
        <p:spPr>
          <a:xfrm>
            <a:off x="1097280" y="269748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2</a:t>
            </a:r>
            <a:endParaRPr lang="en-US" sz="2200" dirty="0"/>
          </a:p>
        </p:txBody>
      </p:sp>
      <p:sp>
        <p:nvSpPr>
          <p:cNvPr id="8" name="Text 6"/>
          <p:cNvSpPr txBox="1"/>
          <p:nvPr/>
        </p:nvSpPr>
        <p:spPr>
          <a:xfrm>
            <a:off x="1828800" y="269748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Leis de Kirchhoff</a:t>
            </a:r>
            <a:endParaRPr lang="en-US" sz="2200" dirty="0"/>
          </a:p>
        </p:txBody>
      </p:sp>
      <p:sp>
        <p:nvSpPr>
          <p:cNvPr id="9" name="Shape 7"/>
          <p:cNvSpPr/>
          <p:nvPr/>
        </p:nvSpPr>
        <p:spPr>
          <a:xfrm>
            <a:off x="822960" y="3566160"/>
            <a:ext cx="10515600" cy="758952"/>
          </a:xfrm>
          <a:prstGeom prst="roundRect">
            <a:avLst>
              <a:gd name="adj" fmla="val 12048"/>
            </a:avLst>
          </a:prstGeom>
          <a:solidFill>
            <a:srgbClr val="F5F1EC"/>
          </a:solidFill>
          <a:ln/>
        </p:spPr>
      </p:sp>
      <p:sp>
        <p:nvSpPr>
          <p:cNvPr id="10" name="Text 8"/>
          <p:cNvSpPr txBox="1"/>
          <p:nvPr/>
        </p:nvSpPr>
        <p:spPr>
          <a:xfrm>
            <a:off x="1097280" y="356616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3</a:t>
            </a:r>
            <a:endParaRPr lang="en-US" sz="2200" dirty="0"/>
          </a:p>
        </p:txBody>
      </p:sp>
      <p:sp>
        <p:nvSpPr>
          <p:cNvPr id="11" name="Text 9"/>
          <p:cNvSpPr txBox="1"/>
          <p:nvPr/>
        </p:nvSpPr>
        <p:spPr>
          <a:xfrm>
            <a:off x="1828800" y="356616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Efeito Doppler na luz</a:t>
            </a:r>
            <a:endParaRPr lang="en-US" sz="2200" dirty="0"/>
          </a:p>
        </p:txBody>
      </p:sp>
      <p:sp>
        <p:nvSpPr>
          <p:cNvPr id="12" name="Shape 10"/>
          <p:cNvSpPr/>
          <p:nvPr/>
        </p:nvSpPr>
        <p:spPr>
          <a:xfrm>
            <a:off x="822960" y="4434840"/>
            <a:ext cx="10515600" cy="758952"/>
          </a:xfrm>
          <a:prstGeom prst="roundRect">
            <a:avLst>
              <a:gd name="adj" fmla="val 12048"/>
            </a:avLst>
          </a:prstGeom>
          <a:solidFill>
            <a:srgbClr val="FFFFFF"/>
          </a:solidFill>
          <a:ln/>
        </p:spPr>
      </p:sp>
      <p:sp>
        <p:nvSpPr>
          <p:cNvPr id="13" name="Text 11"/>
          <p:cNvSpPr txBox="1"/>
          <p:nvPr/>
        </p:nvSpPr>
        <p:spPr>
          <a:xfrm>
            <a:off x="1097280" y="443484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4</a:t>
            </a:r>
            <a:endParaRPr lang="en-US" sz="2200" dirty="0"/>
          </a:p>
        </p:txBody>
      </p:sp>
      <p:sp>
        <p:nvSpPr>
          <p:cNvPr id="14" name="Text 12"/>
          <p:cNvSpPr txBox="1"/>
          <p:nvPr/>
        </p:nvSpPr>
        <p:spPr>
          <a:xfrm>
            <a:off x="1828800" y="443484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Exercícios</a:t>
            </a:r>
            <a:endParaRPr lang="en-US" sz="2200" dirty="0"/>
          </a:p>
        </p:txBody>
      </p:sp>
      <p:sp>
        <p:nvSpPr>
          <p:cNvPr id="15" name="Text 1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16" name="Text 1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Hora dos Exercícios — Fixação</a:t>
            </a:r>
            <a:endParaRPr lang="en-US" sz="2600" dirty="0"/>
          </a:p>
        </p:txBody>
      </p:sp>
      <p:sp>
        <p:nvSpPr>
          <p:cNvPr id="3" name="Shape 1"/>
          <p:cNvSpPr/>
          <p:nvPr/>
        </p:nvSpPr>
        <p:spPr>
          <a:xfrm>
            <a:off x="9418320" y="457200"/>
            <a:ext cx="960120" cy="9601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43136" y="582016"/>
            <a:ext cx="710489" cy="710489"/>
          </a:xfrm>
          <a:prstGeom prst="rect">
            <a:avLst/>
          </a:prstGeom>
        </p:spPr>
      </p:pic>
      <p:sp>
        <p:nvSpPr>
          <p:cNvPr id="5" name="Text 2"/>
          <p:cNvSpPr txBox="1"/>
          <p:nvPr/>
        </p:nvSpPr>
        <p:spPr>
          <a:xfrm>
            <a:off x="54864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QUESTÃO 1</a:t>
            </a:r>
            <a:endParaRPr lang="en-US" sz="1500" dirty="0"/>
          </a:p>
        </p:txBody>
      </p:sp>
      <p:sp>
        <p:nvSpPr>
          <p:cNvPr id="6" name="Shape 3"/>
          <p:cNvSpPr/>
          <p:nvPr/>
        </p:nvSpPr>
        <p:spPr>
          <a:xfrm>
            <a:off x="658368" y="2121408"/>
            <a:ext cx="10698480" cy="1920240"/>
          </a:xfrm>
          <a:prstGeom prst="roundRect">
            <a:avLst>
              <a:gd name="adj" fmla="val 6667"/>
            </a:avLst>
          </a:prstGeom>
          <a:solidFill>
            <a:srgbClr val="E8623C"/>
          </a:solidFill>
          <a:ln/>
        </p:spPr>
      </p:sp>
      <p:sp>
        <p:nvSpPr>
          <p:cNvPr id="7" name="Shape 4"/>
          <p:cNvSpPr/>
          <p:nvPr/>
        </p:nvSpPr>
        <p:spPr>
          <a:xfrm>
            <a:off x="548640" y="2011680"/>
            <a:ext cx="10698480" cy="1920240"/>
          </a:xfrm>
          <a:prstGeom prst="roundRect">
            <a:avLst>
              <a:gd name="adj" fmla="val 6667"/>
            </a:avLst>
          </a:prstGeom>
          <a:solidFill>
            <a:srgbClr val="F5F1EC"/>
          </a:solidFill>
          <a:ln/>
        </p:spPr>
      </p:sp>
      <p:sp>
        <p:nvSpPr>
          <p:cNvPr id="8" name="Text 5"/>
          <p:cNvSpPr txBox="1"/>
          <p:nvPr/>
        </p:nvSpPr>
        <p:spPr>
          <a:xfrm>
            <a:off x="822960" y="2194560"/>
            <a:ext cx="10149840" cy="1554480"/>
          </a:xfrm>
          <a:prstGeom prst="rect">
            <a:avLst/>
          </a:prstGeom>
          <a:noFill/>
          <a:ln/>
        </p:spPr>
        <p:txBody>
          <a:bodyPr wrap="square" lIns="0" tIns="0" rIns="0" bIns="0" rtlCol="0" anchor="t"/>
          <a:lstStyle/>
          <a:p>
            <a:pPr indent="0" marL="0">
              <a:buNone/>
            </a:pPr>
            <a:r>
              <a:rPr lang="en-US" sz="1900" dirty="0">
                <a:solidFill>
                  <a:srgbClr val="2A2D3A"/>
                </a:solidFill>
                <a:latin typeface="Calibri" pitchFamily="34" charset="0"/>
                <a:ea typeface="Calibri" pitchFamily="34" charset="-122"/>
                <a:cs typeface="Calibri" pitchFamily="34" charset="-120"/>
              </a:rPr>
              <a:t>Enuncie as três Leis de Kirchhoff para os tipos de espectro (contínuo, de emissão e de absorção).</a:t>
            </a:r>
            <a:endParaRPr lang="en-US" sz="1900" dirty="0"/>
          </a:p>
        </p:txBody>
      </p:sp>
      <p:sp>
        <p:nvSpPr>
          <p:cNvPr id="9" name="Text 6"/>
          <p:cNvSpPr txBox="1"/>
          <p:nvPr/>
        </p:nvSpPr>
        <p:spPr>
          <a:xfrm>
            <a:off x="548640" y="4343400"/>
            <a:ext cx="27432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 Dica</a:t>
            </a:r>
            <a:endParaRPr lang="en-US" sz="1500" dirty="0"/>
          </a:p>
        </p:txBody>
      </p:sp>
      <p:sp>
        <p:nvSpPr>
          <p:cNvPr id="10" name="Text 7"/>
          <p:cNvSpPr txBox="1"/>
          <p:nvPr/>
        </p:nvSpPr>
        <p:spPr>
          <a:xfrm>
            <a:off x="548640" y="4754880"/>
            <a:ext cx="10149840" cy="914400"/>
          </a:xfrm>
          <a:prstGeom prst="rect">
            <a:avLst/>
          </a:prstGeom>
          <a:noFill/>
          <a:ln/>
        </p:spPr>
        <p:txBody>
          <a:bodyPr wrap="square" lIns="0" tIns="0" rIns="0" bIns="0" rtlCol="0" anchor="t"/>
          <a:lstStyle/>
          <a:p>
            <a:pPr indent="0" marL="0">
              <a:buNone/>
            </a:pPr>
            <a:r>
              <a:rPr lang="en-US" sz="1600" i="1" dirty="0">
                <a:solidFill>
                  <a:srgbClr val="2A2D3A"/>
                </a:solidFill>
                <a:latin typeface="Calibri" pitchFamily="34" charset="0"/>
                <a:ea typeface="Calibri" pitchFamily="34" charset="-122"/>
                <a:cs typeface="Calibri" pitchFamily="34" charset="-120"/>
              </a:rPr>
              <a:t>Δλ/λ=v/c só funciona para v bem menor que c — essa é a versão não relativística do efeito Doppler.</a:t>
            </a:r>
            <a:endParaRPr lang="en-US" sz="1600" dirty="0"/>
          </a:p>
        </p:txBody>
      </p:sp>
      <p:sp>
        <p:nvSpPr>
          <p:cNvPr id="11" name="Text 8"/>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12" name="Text 9"/>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130"/>
        </a:solidFill>
      </p:bgPr>
    </p:bg>
    <p:spTree>
      <p:nvGrpSpPr>
        <p:cNvPr id="1" name=""/>
        <p:cNvGrpSpPr/>
        <p:nvPr/>
      </p:nvGrpSpPr>
      <p:grpSpPr>
        <a:xfrm>
          <a:off x="0" y="0"/>
          <a:ext cx="0" cy="0"/>
          <a:chOff x="0" y="0"/>
          <a:chExt cx="0" cy="0"/>
        </a:xfrm>
      </p:grpSpPr>
      <p:sp>
        <p:nvSpPr>
          <p:cNvPr id="2" name="Shape 0"/>
          <p:cNvSpPr/>
          <p:nvPr/>
        </p:nvSpPr>
        <p:spPr>
          <a:xfrm>
            <a:off x="9509760" y="457200"/>
            <a:ext cx="1005840" cy="1005840"/>
          </a:xfrm>
          <a:prstGeom prst="ellipse">
            <a:avLst/>
          </a:prstGeom>
          <a:solidFill>
            <a:srgbClr val="E8623C"/>
          </a:solidFill>
          <a:ln/>
        </p:spPr>
      </p:sp>
      <p:pic>
        <p:nvPicPr>
          <p:cNvPr id="3" name="Image 0" descr="preencoded.png">    </p:cNvPr>
          <p:cNvPicPr>
            <a:picLocks noChangeAspect="1"/>
          </p:cNvPicPr>
          <p:nvPr/>
        </p:nvPicPr>
        <p:blipFill>
          <a:blip r:embed="rId1"/>
          <a:stretch>
            <a:fillRect/>
          </a:stretch>
        </p:blipFill>
        <p:spPr>
          <a:xfrm>
            <a:off x="9640519" y="587959"/>
            <a:ext cx="744322" cy="744322"/>
          </a:xfrm>
          <a:prstGeom prst="rect">
            <a:avLst/>
          </a:prstGeom>
        </p:spPr>
      </p:pic>
      <p:sp>
        <p:nvSpPr>
          <p:cNvPr id="4" name="Text 1"/>
          <p:cNvSpPr txBox="1"/>
          <p:nvPr/>
        </p:nvSpPr>
        <p:spPr>
          <a:xfrm>
            <a:off x="731520" y="594360"/>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Gabarito e Encerramento</a:t>
            </a:r>
            <a:endParaRPr lang="en-US" sz="2800" dirty="0"/>
          </a:p>
        </p:txBody>
      </p:sp>
      <p:sp>
        <p:nvSpPr>
          <p:cNvPr id="5" name="Text 2"/>
          <p:cNvSpPr txBox="1"/>
          <p:nvPr/>
        </p:nvSpPr>
        <p:spPr>
          <a:xfrm>
            <a:off x="73152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Resposta</a:t>
            </a:r>
            <a:endParaRPr lang="en-US" sz="1500" dirty="0"/>
          </a:p>
        </p:txBody>
      </p:sp>
      <p:sp>
        <p:nvSpPr>
          <p:cNvPr id="6" name="Text 3"/>
          <p:cNvSpPr txBox="1"/>
          <p:nvPr/>
        </p:nvSpPr>
        <p:spPr>
          <a:xfrm>
            <a:off x="731520" y="1965960"/>
            <a:ext cx="10515600" cy="1188720"/>
          </a:xfrm>
          <a:prstGeom prst="rect">
            <a:avLst/>
          </a:prstGeom>
          <a:noFill/>
          <a:ln/>
        </p:spPr>
        <p:txBody>
          <a:bodyPr wrap="square" lIns="0" tIns="0" rIns="0" bIns="0" rtlCol="0" anchor="t"/>
          <a:lstStyle/>
          <a:p>
            <a:pPr indent="0" marL="0">
              <a:lnSpc>
                <a:spcPct val="120000"/>
              </a:lnSpc>
              <a:buNone/>
            </a:pPr>
            <a:r>
              <a:rPr lang="en-US" sz="1800" dirty="0">
                <a:solidFill>
                  <a:srgbClr val="D8DAE6"/>
                </a:solidFill>
                <a:latin typeface="Calibri" pitchFamily="34" charset="0"/>
                <a:ea typeface="Calibri" pitchFamily="34" charset="-122"/>
                <a:cs typeface="Calibri" pitchFamily="34" charset="-120"/>
              </a:rPr>
              <a:t>Um objeto denso e quente (sólido, líquido ou gás denso) emite um espectro contínuo. Um gás quente e rarefeito emite um espectro de linhas de emissão, em comprimentos de onda específicos. Um gás mais frio na frente de uma fonte de espectro contínuo produz um espectro de linhas de absorção, com linhas escuras exatamente nos mesmos comprimentos de onda em que esse gás emitiria.</a:t>
            </a:r>
            <a:endParaRPr lang="en-US" sz="1800" dirty="0"/>
          </a:p>
        </p:txBody>
      </p:sp>
      <p:sp>
        <p:nvSpPr>
          <p:cNvPr id="7" name="Text 4"/>
          <p:cNvSpPr txBox="1"/>
          <p:nvPr/>
        </p:nvSpPr>
        <p:spPr>
          <a:xfrm>
            <a:off x="731520" y="338328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Resumo da Aula</a:t>
            </a:r>
            <a:endParaRPr lang="en-US" sz="1500" dirty="0"/>
          </a:p>
        </p:txBody>
      </p:sp>
      <p:sp>
        <p:nvSpPr>
          <p:cNvPr id="8" name="Text 5"/>
          <p:cNvSpPr txBox="1"/>
          <p:nvPr/>
        </p:nvSpPr>
        <p:spPr>
          <a:xfrm>
            <a:off x="731520" y="3749040"/>
            <a:ext cx="10515600" cy="502920"/>
          </a:xfrm>
          <a:prstGeom prst="rect">
            <a:avLst/>
          </a:prstGeom>
          <a:noFill/>
          <a:ln/>
        </p:spPr>
        <p:txBody>
          <a:bodyPr wrap="square" lIns="0" tIns="0" rIns="0" bIns="0" rtlCol="0" anchor="t"/>
          <a:lstStyle/>
          <a:p>
            <a:pPr indent="0" marL="0">
              <a:buNone/>
            </a:pPr>
            <a:r>
              <a:rPr lang="en-US" sz="1800" dirty="0">
                <a:solidFill>
                  <a:srgbClr val="D8DAE6"/>
                </a:solidFill>
                <a:latin typeface="Calibri" pitchFamily="34" charset="0"/>
                <a:ea typeface="Calibri" pitchFamily="34" charset="-122"/>
                <a:cs typeface="Calibri" pitchFamily="34" charset="-120"/>
              </a:rPr>
              <a:t>Redshift = afastamento (λ maior). Blueshift = aproximação (λ menor).</a:t>
            </a:r>
            <a:endParaRPr lang="en-US" sz="1800" dirty="0"/>
          </a:p>
        </p:txBody>
      </p:sp>
      <p:sp>
        <p:nvSpPr>
          <p:cNvPr id="9" name="Text 6"/>
          <p:cNvSpPr txBox="1"/>
          <p:nvPr/>
        </p:nvSpPr>
        <p:spPr>
          <a:xfrm>
            <a:off x="731520" y="4343400"/>
            <a:ext cx="10515600" cy="914400"/>
          </a:xfrm>
          <a:prstGeom prst="rect">
            <a:avLst/>
          </a:prstGeom>
          <a:noFill/>
          <a:ln/>
        </p:spPr>
        <p:txBody>
          <a:bodyPr wrap="square" lIns="0" tIns="0" rIns="0" bIns="0" rtlCol="0" anchor="t"/>
          <a:lstStyle/>
          <a:p>
            <a:pPr indent="0" marL="0">
              <a:lnSpc>
                <a:spcPct val="125000"/>
              </a:lnSpc>
              <a:spcAft>
                <a:spcPts val="1400"/>
              </a:spcAft>
              <a:buNone/>
            </a:pPr>
            <a:r>
              <a:rPr lang="en-US" sz="1800" dirty="0">
                <a:solidFill>
                  <a:srgbClr val="D8DAE6"/>
                </a:solidFill>
                <a:latin typeface="Calibri" pitchFamily="34" charset="0"/>
                <a:ea typeface="Calibri" pitchFamily="34" charset="-122"/>
                <a:cs typeface="Calibri" pitchFamily="34" charset="-120"/>
              </a:rPr>
              <a:t>•  A mesma luz revela composição química E velocidade radial.</a:t>
            </a:r>
            <a:endParaRPr lang="en-US" sz="1800" dirty="0"/>
          </a:p>
        </p:txBody>
      </p:sp>
      <p:sp>
        <p:nvSpPr>
          <p:cNvPr id="10" name="Text 7"/>
          <p:cNvSpPr txBox="1"/>
          <p:nvPr/>
        </p:nvSpPr>
        <p:spPr>
          <a:xfrm>
            <a:off x="731520" y="5760720"/>
            <a:ext cx="10515600" cy="548640"/>
          </a:xfrm>
          <a:prstGeom prst="rect">
            <a:avLst/>
          </a:prstGeom>
          <a:noFill/>
          <a:ln/>
        </p:spPr>
        <p:txBody>
          <a:bodyPr wrap="square" lIns="0" tIns="0" rIns="0" bIns="0" rtlCol="0" anchor="ctr"/>
          <a:lstStyle/>
          <a:p>
            <a:pPr indent="0" marL="0">
              <a:buNone/>
            </a:pPr>
            <a:r>
              <a:rPr lang="en-US" sz="1600" i="1" dirty="0">
                <a:solidFill>
                  <a:srgbClr val="C9CCDA"/>
                </a:solidFill>
                <a:latin typeface="Calibri" pitchFamily="34" charset="0"/>
                <a:ea typeface="Calibri" pitchFamily="34" charset="-122"/>
                <a:cs typeface="Calibri" pitchFamily="34" charset="-120"/>
              </a:rPr>
              <a:t>Próxima aula: Fotometria e Magnitude Estelar (Brilho aparente e absoluto).</a:t>
            </a:r>
            <a:endParaRPr lang="en-US" sz="1600" dirty="0"/>
          </a:p>
        </p:txBody>
      </p:sp>
      <p:sp>
        <p:nvSpPr>
          <p:cNvPr id="11" name="Text 8"/>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Astrofísica e Cosmologia Avançada · Aula 178</a:t>
            </a:r>
            <a:endParaRPr lang="en-US" sz="1200" dirty="0"/>
          </a:p>
        </p:txBody>
      </p:sp>
      <p:sp>
        <p:nvSpPr>
          <p:cNvPr id="12" name="Text 9"/>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9</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2026-09-09T09:56:56Z</dcterms:created>
  <dcterms:modified xsi:type="dcterms:W3CDTF">2026-09-09T09:56:56Z</dcterms:modified>
</cp:coreProperties>
</file>