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57" d="100"/>
          <a:sy n="57" d="100"/>
        </p:scale>
        <p:origin x="48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Oliveira" userId="80e6a4d8f6082d78" providerId="LiveId" clId="{3451CDAF-3C47-4B5C-BFB8-180CCD0EFD35}"/>
    <pc:docChg chg="custSel modSld modNotesMaster">
      <pc:chgData name="Marcos Oliveira" userId="80e6a4d8f6082d78" providerId="LiveId" clId="{3451CDAF-3C47-4B5C-BFB8-180CCD0EFD35}" dt="2026-09-04T19:12:45.365" v="65" actId="20577"/>
      <pc:docMkLst>
        <pc:docMk/>
      </pc:docMkLst>
      <pc:sldChg chg="modSp mod">
        <pc:chgData name="Marcos Oliveira" userId="80e6a4d8f6082d78" providerId="LiveId" clId="{3451CDAF-3C47-4B5C-BFB8-180CCD0EFD35}" dt="2026-09-04T19:01:47.158" v="4" actId="255"/>
        <pc:sldMkLst>
          <pc:docMk/>
          <pc:sldMk cId="0" sldId="257"/>
        </pc:sldMkLst>
        <pc:spChg chg="mod">
          <ac:chgData name="Marcos Oliveira" userId="80e6a4d8f6082d78" providerId="LiveId" clId="{3451CDAF-3C47-4B5C-BFB8-180CCD0EFD35}" dt="2026-09-04T19:01:17.872" v="0" actId="255"/>
          <ac:spMkLst>
            <pc:docMk/>
            <pc:sldMk cId="0" sldId="257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01:34.825" v="2" actId="1076"/>
          <ac:spMkLst>
            <pc:docMk/>
            <pc:sldMk cId="0" sldId="257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01:30.064" v="1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01:47.158" v="4" actId="255"/>
          <ac:spMkLst>
            <pc:docMk/>
            <pc:sldMk cId="0" sldId="257"/>
            <ac:spMk id="15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9:03:26.651" v="9" actId="2710"/>
        <pc:sldMkLst>
          <pc:docMk/>
          <pc:sldMk cId="0" sldId="262"/>
        </pc:sldMkLst>
        <pc:spChg chg="mod">
          <ac:chgData name="Marcos Oliveira" userId="80e6a4d8f6082d78" providerId="LiveId" clId="{3451CDAF-3C47-4B5C-BFB8-180CCD0EFD35}" dt="2026-09-04T19:02:49.517" v="5" actId="255"/>
          <ac:spMkLst>
            <pc:docMk/>
            <pc:sldMk cId="0" sldId="262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02:49.517" v="5" actId="255"/>
          <ac:spMkLst>
            <pc:docMk/>
            <pc:sldMk cId="0" sldId="262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02:49.517" v="5" actId="255"/>
          <ac:spMkLst>
            <pc:docMk/>
            <pc:sldMk cId="0" sldId="262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03:14.348" v="7" actId="2710"/>
          <ac:spMkLst>
            <pc:docMk/>
            <pc:sldMk cId="0" sldId="262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02:49.517" v="5" actId="255"/>
          <ac:spMkLst>
            <pc:docMk/>
            <pc:sldMk cId="0" sldId="262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02:49.517" v="5" actId="255"/>
          <ac:spMkLst>
            <pc:docMk/>
            <pc:sldMk cId="0" sldId="262"/>
            <ac:spMk id="9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03:22.043" v="8" actId="2710"/>
          <ac:spMkLst>
            <pc:docMk/>
            <pc:sldMk cId="0" sldId="262"/>
            <ac:spMk id="10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02:49.517" v="5" actId="255"/>
          <ac:spMkLst>
            <pc:docMk/>
            <pc:sldMk cId="0" sldId="262"/>
            <ac:spMk id="11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02:49.517" v="5" actId="255"/>
          <ac:spMkLst>
            <pc:docMk/>
            <pc:sldMk cId="0" sldId="262"/>
            <ac:spMk id="1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03:26.651" v="9" actId="2710"/>
          <ac:spMkLst>
            <pc:docMk/>
            <pc:sldMk cId="0" sldId="262"/>
            <ac:spMk id="14" creationId="{00000000-0000-0000-0000-000000000000}"/>
          </ac:spMkLst>
        </pc:spChg>
      </pc:sldChg>
      <pc:sldChg chg="addSp delSp modSp mod">
        <pc:chgData name="Marcos Oliveira" userId="80e6a4d8f6082d78" providerId="LiveId" clId="{3451CDAF-3C47-4B5C-BFB8-180CCD0EFD35}" dt="2026-09-04T19:11:34.248" v="17" actId="26606"/>
        <pc:sldMkLst>
          <pc:docMk/>
          <pc:sldMk cId="0" sldId="263"/>
        </pc:sldMkLst>
        <pc:spChg chg="mod">
          <ac:chgData name="Marcos Oliveira" userId="80e6a4d8f6082d78" providerId="LiveId" clId="{3451CDAF-3C47-4B5C-BFB8-180CCD0EFD35}" dt="2026-09-04T19:03:41.282" v="10" actId="255"/>
          <ac:spMkLst>
            <pc:docMk/>
            <pc:sldMk cId="0" sldId="263"/>
            <ac:spMk id="4" creationId="{00000000-0000-0000-0000-000000000000}"/>
          </ac:spMkLst>
        </pc:spChg>
        <pc:spChg chg="del">
          <ac:chgData name="Marcos Oliveira" userId="80e6a4d8f6082d78" providerId="LiveId" clId="{3451CDAF-3C47-4B5C-BFB8-180CCD0EFD35}" dt="2026-09-04T19:08:33.940" v="15" actId="26606"/>
          <ac:spMkLst>
            <pc:docMk/>
            <pc:sldMk cId="0" sldId="263"/>
            <ac:spMk id="5" creationId="{00000000-0000-0000-0000-000000000000}"/>
          </ac:spMkLst>
        </pc:spChg>
        <pc:spChg chg="del">
          <ac:chgData name="Marcos Oliveira" userId="80e6a4d8f6082d78" providerId="LiveId" clId="{3451CDAF-3C47-4B5C-BFB8-180CCD0EFD35}" dt="2026-09-04T19:08:33.940" v="15" actId="26606"/>
          <ac:spMkLst>
            <pc:docMk/>
            <pc:sldMk cId="0" sldId="263"/>
            <ac:spMk id="7" creationId="{00000000-0000-0000-0000-000000000000}"/>
          </ac:spMkLst>
        </pc:spChg>
        <pc:spChg chg="del">
          <ac:chgData name="Marcos Oliveira" userId="80e6a4d8f6082d78" providerId="LiveId" clId="{3451CDAF-3C47-4B5C-BFB8-180CCD0EFD35}" dt="2026-09-04T19:08:33.940" v="15" actId="26606"/>
          <ac:spMkLst>
            <pc:docMk/>
            <pc:sldMk cId="0" sldId="263"/>
            <ac:spMk id="8" creationId="{00000000-0000-0000-0000-000000000000}"/>
          </ac:spMkLst>
        </pc:spChg>
        <pc:spChg chg="del mod">
          <ac:chgData name="Marcos Oliveira" userId="80e6a4d8f6082d78" providerId="LiveId" clId="{3451CDAF-3C47-4B5C-BFB8-180CCD0EFD35}" dt="2026-09-04T19:08:33.940" v="15" actId="26606"/>
          <ac:spMkLst>
            <pc:docMk/>
            <pc:sldMk cId="0" sldId="263"/>
            <ac:spMk id="10" creationId="{00000000-0000-0000-0000-000000000000}"/>
          </ac:spMkLst>
        </pc:spChg>
        <pc:spChg chg="del mod">
          <ac:chgData name="Marcos Oliveira" userId="80e6a4d8f6082d78" providerId="LiveId" clId="{3451CDAF-3C47-4B5C-BFB8-180CCD0EFD35}" dt="2026-09-04T19:08:33.940" v="15" actId="26606"/>
          <ac:spMkLst>
            <pc:docMk/>
            <pc:sldMk cId="0" sldId="263"/>
            <ac:spMk id="11" creationId="{00000000-0000-0000-0000-000000000000}"/>
          </ac:spMkLst>
        </pc:spChg>
        <pc:graphicFrameChg chg="mod modGraphic">
          <ac:chgData name="Marcos Oliveira" userId="80e6a4d8f6082d78" providerId="LiveId" clId="{3451CDAF-3C47-4B5C-BFB8-180CCD0EFD35}" dt="2026-09-04T19:08:33.940" v="15" actId="26606"/>
          <ac:graphicFrameMkLst>
            <pc:docMk/>
            <pc:sldMk cId="0" sldId="263"/>
            <ac:graphicFrameMk id="9" creationId="{00000000-0000-0000-0000-000000000000}"/>
          </ac:graphicFrameMkLst>
        </pc:graphicFrameChg>
        <pc:graphicFrameChg chg="add mod">
          <ac:chgData name="Marcos Oliveira" userId="80e6a4d8f6082d78" providerId="LiveId" clId="{3451CDAF-3C47-4B5C-BFB8-180CCD0EFD35}" dt="2026-09-04T19:11:34.248" v="17" actId="26606"/>
          <ac:graphicFrameMkLst>
            <pc:docMk/>
            <pc:sldMk cId="0" sldId="263"/>
            <ac:graphicFrameMk id="14" creationId="{00000000-0000-0000-0000-000000000000}"/>
          </ac:graphicFrameMkLst>
        </pc:graphicFrameChg>
      </pc:sldChg>
      <pc:sldChg chg="modSp mod">
        <pc:chgData name="Marcos Oliveira" userId="80e6a4d8f6082d78" providerId="LiveId" clId="{3451CDAF-3C47-4B5C-BFB8-180CCD0EFD35}" dt="2026-09-04T19:12:45.365" v="65" actId="20577"/>
        <pc:sldMkLst>
          <pc:docMk/>
          <pc:sldMk cId="0" sldId="265"/>
        </pc:sldMkLst>
        <pc:spChg chg="mod">
          <ac:chgData name="Marcos Oliveira" userId="80e6a4d8f6082d78" providerId="LiveId" clId="{3451CDAF-3C47-4B5C-BFB8-180CCD0EFD35}" dt="2026-09-04T19:12:45.365" v="65" actId="20577"/>
          <ac:spMkLst>
            <pc:docMk/>
            <pc:sldMk cId="0" sldId="265"/>
            <ac:spMk id="12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Posição</c:v>
                </c:pt>
              </c:strCache>
            </c:strRef>
          </c:tx>
          <c:spPr>
            <a:ln w="31750">
              <a:solidFill>
                <a:srgbClr val="E8623C"/>
              </a:solidFill>
            </a:ln>
          </c:spPr>
          <c:marker>
            <c:symbol val="circle"/>
            <c:size val="8"/>
            <c:spPr>
              <a:solidFill>
                <a:srgbClr val="E8623C"/>
              </a:solidFill>
              <a:ln w="15875">
                <a:solidFill>
                  <a:srgbClr val="FFFFFF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17-40D8-BA08-D5152AA674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 lIns="0" tIns="0" rIns="0" bIns="0"/>
              <a:lstStyle/>
              <a:p>
                <a:r>
                  <a:rPr lang="pt-BR" sz="1200">
                    <a:solidFill>
                      <a:srgbClr val="9AA0B4"/>
                    </a:solidFill>
                    <a:latin typeface="Calibri"/>
                  </a:rPr>
                  <a:t>t (s)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low"/>
        <c:spPr>
          <a:ln w="12700">
            <a:solidFill>
              <a:srgbClr val="9AA0B4"/>
            </a:solidFill>
          </a:ln>
        </c:spPr>
        <c:txPr>
          <a:bodyPr/>
          <a:lstStyle/>
          <a:p>
            <a:pPr>
              <a:defRPr sz="1100">
                <a:solidFill>
                  <a:srgbClr val="9AA0B4"/>
                </a:solidFill>
                <a:latin typeface="Calibri"/>
              </a:defRPr>
            </a:pPr>
            <a:endParaRPr lang="pt-BR"/>
          </a:p>
        </c:txPr>
        <c:crossAx val="2140495176"/>
        <c:crossesAt val="0"/>
        <c:auto val="1"/>
        <c:lblAlgn val="ctr"/>
        <c:lblOffset val="100"/>
        <c:noMultiLvlLbl val="0"/>
      </c:catAx>
      <c:valAx>
        <c:axId val="2140495176"/>
        <c:scaling>
          <c:orientation val="minMax"/>
          <c:max val="20"/>
          <c:min val="0"/>
        </c:scaling>
        <c:delete val="0"/>
        <c:axPos val="l"/>
        <c:majorGridlines>
          <c:spPr>
            <a:ln w="9525">
              <a:solidFill>
                <a:srgbClr val="454A63"/>
              </a:solidFill>
            </a:ln>
          </c:spPr>
        </c:majorGridlines>
        <c:title>
          <c:tx>
            <c:rich>
              <a:bodyPr lIns="0" tIns="0" rIns="0" bIns="0"/>
              <a:lstStyle/>
              <a:p>
                <a:r>
                  <a:rPr lang="pt-BR" sz="1200">
                    <a:solidFill>
                      <a:srgbClr val="9AA0B4"/>
                    </a:solidFill>
                    <a:latin typeface="Calibri"/>
                  </a:rPr>
                  <a:t>x (m)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low"/>
        <c:spPr>
          <a:ln w="12700">
            <a:solidFill>
              <a:srgbClr val="9AA0B4"/>
            </a:solidFill>
          </a:ln>
        </c:spPr>
        <c:txPr>
          <a:bodyPr/>
          <a:lstStyle/>
          <a:p>
            <a:pPr>
              <a:defRPr sz="1100">
                <a:solidFill>
                  <a:srgbClr val="9AA0B4"/>
                </a:solidFill>
                <a:latin typeface="Calibri"/>
              </a:defRPr>
            </a:pPr>
            <a:endParaRPr lang="pt-BR"/>
          </a:p>
        </c:txPr>
        <c:crossAx val="2118791784"/>
        <c:crosses val="autoZero"/>
        <c:crossBetween val="midCat"/>
        <c:majorUnit val="5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3570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9509760" y="3429000"/>
            <a:ext cx="1828800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424160" y="2514600"/>
            <a:ext cx="0" cy="1828800"/>
          </a:xfrm>
          <a:prstGeom prst="line">
            <a:avLst/>
          </a:prstGeom>
          <a:noFill/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10744200" y="2743200"/>
            <a:ext cx="146304" cy="146304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10378440" y="3108960"/>
            <a:ext cx="146304" cy="146304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0972800" y="3291840"/>
            <a:ext cx="146304" cy="146304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731520" y="1463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DE PRÉ-FÍSICA  ·  AULA 18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1920240"/>
            <a:ext cx="7589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Gráficos Cartesianos</a:t>
            </a:r>
            <a:endParaRPr lang="en-US" sz="42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306324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Construção e leitura de eixos x e y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731520" y="3886200"/>
            <a:ext cx="2011680" cy="0"/>
          </a:xfrm>
          <a:prstGeom prst="line">
            <a:avLst/>
          </a:prstGeom>
          <a:noFill/>
          <a:ln w="3175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Plano Cartesiano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5486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24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retas perpendiculares que se cruzam na origem — o ponto (0, 0) — dividindo o plano em quatro regiões chamadas quadrantes.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0632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eixo x</a:t>
            </a:r>
            <a:r>
              <a:rPr lang="en-US" sz="24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(horizontal) — também chamado de eixo das abscissas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4005072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eixo y</a:t>
            </a:r>
            <a:r>
              <a:rPr lang="en-US" sz="24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(vertical) — também chamado de eixo das ordenadas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675120" y="1371600"/>
            <a:ext cx="4846320" cy="4297680"/>
          </a:xfrm>
          <a:prstGeom prst="roundRect">
            <a:avLst>
              <a:gd name="adj" fmla="val 2553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7040880" y="3520440"/>
            <a:ext cx="4114800" cy="0"/>
          </a:xfrm>
          <a:prstGeom prst="line">
            <a:avLst/>
          </a:prstGeom>
          <a:noFill/>
          <a:ln w="25400">
            <a:solidFill>
              <a:srgbClr val="2A2D3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9098280" y="1737360"/>
            <a:ext cx="0" cy="3566160"/>
          </a:xfrm>
          <a:prstGeom prst="line">
            <a:avLst/>
          </a:prstGeom>
          <a:noFill/>
          <a:ln w="25400">
            <a:solidFill>
              <a:srgbClr val="2A2D3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10972800" y="3108960"/>
            <a:ext cx="365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9189720" y="1691640"/>
            <a:ext cx="365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012680" y="2331720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7726680" y="2331720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4343400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III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012680" y="4343400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IV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8366760" y="3593592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origem (0,0)</a:t>
            </a:r>
            <a:endParaRPr lang="en-US" sz="1200" b="1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18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4864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Pares Ordenados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41732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ponto do plano é localizado por um par ordenado (x, y): o primeiro número indica a posição no eixo horizontal, o segundo, no eixo vertical.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926080" y="2606040"/>
            <a:ext cx="6309360" cy="3657600"/>
          </a:xfrm>
          <a:prstGeom prst="roundRect">
            <a:avLst>
              <a:gd name="adj" fmla="val 3000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840480" y="2880360"/>
            <a:ext cx="0" cy="2651760"/>
          </a:xfrm>
          <a:prstGeom prst="line">
            <a:avLst/>
          </a:prstGeom>
          <a:noFill/>
          <a:ln w="19050">
            <a:solidFill>
              <a:srgbClr val="9AA0B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3840480" y="5532120"/>
            <a:ext cx="5029200" cy="0"/>
          </a:xfrm>
          <a:prstGeom prst="line">
            <a:avLst/>
          </a:prstGeom>
          <a:noFill/>
          <a:ln w="19050">
            <a:solidFill>
              <a:srgbClr val="9AA0B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5541264" y="2697480"/>
            <a:ext cx="0" cy="0"/>
          </a:xfrm>
          <a:prstGeom prst="line">
            <a:avLst/>
          </a:prstGeom>
          <a:noFill/>
          <a:ln w="12700">
            <a:solidFill>
              <a:srgbClr val="E8623C"/>
            </a:solidFill>
            <a:prstDash val="dash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5541264" y="2697480"/>
            <a:ext cx="0" cy="2834640"/>
          </a:xfrm>
          <a:prstGeom prst="line">
            <a:avLst/>
          </a:prstGeom>
          <a:noFill/>
          <a:ln w="12700">
            <a:solidFill>
              <a:srgbClr val="E8623C"/>
            </a:solidFill>
            <a:prstDash val="dash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5468112" y="2624328"/>
            <a:ext cx="146304" cy="146304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 txBox="1"/>
          <p:nvPr/>
        </p:nvSpPr>
        <p:spPr>
          <a:xfrm>
            <a:off x="5175504" y="219456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(3, 5)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8778240" y="521208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931920" y="28346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557784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ponto (3, 5) está 3 unidades à direita da origem e 5 unidades acima dela.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18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Convenção em Física: x é a Independente, y é a Dependente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Retomando a Aula 17: por convenção, colocamos a variável independente no eixo x (horizontal) e a variável dependente no eixo y (vertical).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2377440"/>
            <a:ext cx="10881360" cy="1463040"/>
          </a:xfrm>
          <a:prstGeom prst="roundRect">
            <a:avLst>
              <a:gd name="adj" fmla="val 7500"/>
            </a:avLst>
          </a:prstGeom>
          <a:solidFill>
            <a:srgbClr val="FBEAE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914400" y="2377440"/>
            <a:ext cx="103327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um detalhe que confunde:  </a:t>
            </a:r>
            <a:r>
              <a:rPr lang="en-US" sz="15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Cinemática, a posição costuma se chamar "x" — mas, como ela é a variável DEPENDENTE (depende do tempo), ela vai no eixo VERTICAL do gráfico, não no eixo horizontal "x" do plano cartesiano!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40080" y="4114800"/>
            <a:ext cx="10881360" cy="1280160"/>
          </a:xfrm>
          <a:prstGeom prst="roundRect">
            <a:avLst>
              <a:gd name="adj" fmla="val 8571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914400" y="4114800"/>
            <a:ext cx="103327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 de "posição em função do tempo":  tempo (t) → eixo horizontal   |   posição (x) → eixo vertical</a:t>
            </a:r>
            <a:endParaRPr lang="en-US" sz="155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18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Construir um Gráfico a partir de uma Tabela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502920" cy="50292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640080" y="15544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325880" y="1554480"/>
            <a:ext cx="10195560" cy="658368"/>
          </a:xfrm>
          <a:prstGeom prst="roundRect">
            <a:avLst>
              <a:gd name="adj" fmla="val 11111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1554480" y="1554480"/>
            <a:ext cx="97840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a variável independente (eixo x) e a dependente (eixo y).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395728"/>
            <a:ext cx="502920" cy="50292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640080" y="239572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325880" y="2395728"/>
            <a:ext cx="10195560" cy="658368"/>
          </a:xfrm>
          <a:prstGeom prst="roundRect">
            <a:avLst>
              <a:gd name="adj" fmla="val 11111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 txBox="1"/>
          <p:nvPr/>
        </p:nvSpPr>
        <p:spPr>
          <a:xfrm>
            <a:off x="1554480" y="2395728"/>
            <a:ext cx="97840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Escolha uma escala adequada e uniforme para cada eixo, cobrindo a faixa dos dados.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236976"/>
            <a:ext cx="502920" cy="50292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640080" y="323697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325880" y="3236976"/>
            <a:ext cx="10195560" cy="658368"/>
          </a:xfrm>
          <a:prstGeom prst="roundRect">
            <a:avLst>
              <a:gd name="adj" fmla="val 11111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 txBox="1"/>
          <p:nvPr/>
        </p:nvSpPr>
        <p:spPr>
          <a:xfrm>
            <a:off x="1554480" y="3236976"/>
            <a:ext cx="97840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Marque os pontos (x, y) da tabela no plano.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78224"/>
            <a:ext cx="502920" cy="50292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 txBox="1"/>
          <p:nvPr/>
        </p:nvSpPr>
        <p:spPr>
          <a:xfrm>
            <a:off x="640080" y="407822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325880" y="4078224"/>
            <a:ext cx="10195560" cy="658368"/>
          </a:xfrm>
          <a:prstGeom prst="roundRect">
            <a:avLst>
              <a:gd name="adj" fmla="val 11111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 txBox="1"/>
          <p:nvPr/>
        </p:nvSpPr>
        <p:spPr>
          <a:xfrm>
            <a:off x="1554480" y="4078224"/>
            <a:ext cx="97840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a linha ou curva que melhor representa a tendência dos pontos.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4919472"/>
            <a:ext cx="502920" cy="50292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8"/>
          <p:cNvSpPr txBox="1"/>
          <p:nvPr/>
        </p:nvSpPr>
        <p:spPr>
          <a:xfrm>
            <a:off x="640080" y="491947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1325880" y="4919472"/>
            <a:ext cx="10195560" cy="658368"/>
          </a:xfrm>
          <a:prstGeom prst="roundRect">
            <a:avLst>
              <a:gd name="adj" fmla="val 11111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 txBox="1"/>
          <p:nvPr/>
        </p:nvSpPr>
        <p:spPr>
          <a:xfrm>
            <a:off x="1554480" y="4919472"/>
            <a:ext cx="97840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Rotule os dois eixos com o nome da grandeza e a unidade.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18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Ler um Gráfico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463040"/>
            <a:ext cx="5257800" cy="3931920"/>
          </a:xfrm>
          <a:prstGeom prst="roundRect">
            <a:avLst>
              <a:gd name="adj" fmla="val 325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6916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Encontrar um valor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94560"/>
            <a:ext cx="475488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achar o y correspondente a um x dado: localize x no eixo horizontal, suba até a curva, e leia o valor de y no eixo vertical (e vice-versa).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263640" y="1463040"/>
            <a:ext cx="5257800" cy="3931920"/>
          </a:xfrm>
          <a:prstGeom prst="roundRect">
            <a:avLst>
              <a:gd name="adj" fmla="val 3256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6537960" y="16916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Interpretar a tendência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2194560"/>
            <a:ext cx="475488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50" b="1" dirty="0">
                <a:solidFill>
                  <a:srgbClr val="1E7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Crescente</a:t>
            </a:r>
            <a:r>
              <a:rPr lang="en-US" sz="145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as duas grandezas aumentam juntas.
</a:t>
            </a:r>
            <a:r>
              <a:rPr lang="en-US" sz="14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Decrescente</a:t>
            </a:r>
            <a:r>
              <a:rPr lang="en-US" sz="145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uma aumenta enquanto a outra diminui.
</a:t>
            </a:r>
            <a:r>
              <a:rPr lang="en-US" sz="1450" b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Constante</a:t>
            </a:r>
            <a:r>
              <a:rPr lang="en-US" sz="145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y não muda, independente de x.</a:t>
            </a:r>
            <a:endParaRPr lang="en-US" sz="14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18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515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Erros Comuns na Construção de Gráficos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640080" y="1463040"/>
            <a:ext cx="3429000" cy="3566160"/>
          </a:xfrm>
          <a:prstGeom prst="roundRect">
            <a:avLst>
              <a:gd name="adj" fmla="val 3200"/>
            </a:avLst>
          </a:prstGeom>
          <a:solidFill>
            <a:srgbClr val="FBEAE6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4" name="Text 2"/>
          <p:cNvSpPr txBox="1"/>
          <p:nvPr/>
        </p:nvSpPr>
        <p:spPr>
          <a:xfrm>
            <a:off x="822960" y="1691640"/>
            <a:ext cx="3063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✗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2377440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Eixos sem rótulo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017520"/>
            <a:ext cx="28803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Faltar o nome da grandeza e a unidade em cada eixo — sem isso, o gráfico não comunica nada.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361688" y="1463040"/>
            <a:ext cx="3429000" cy="3566160"/>
          </a:xfrm>
          <a:prstGeom prst="roundRect">
            <a:avLst>
              <a:gd name="adj" fmla="val 3200"/>
            </a:avLst>
          </a:prstGeom>
          <a:solidFill>
            <a:srgbClr val="FBEAE6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8" name="Text 6"/>
          <p:cNvSpPr txBox="1"/>
          <p:nvPr/>
        </p:nvSpPr>
        <p:spPr>
          <a:xfrm>
            <a:off x="4544568" y="1691640"/>
            <a:ext cx="3063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✗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4590288" y="2377440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 não uniforme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4636008" y="3017520"/>
            <a:ext cx="28803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Espaçar os números da escala de forma irregular distorce a curva e engana a leitura.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8083296" y="1463040"/>
            <a:ext cx="3429000" cy="3566160"/>
          </a:xfrm>
          <a:prstGeom prst="roundRect">
            <a:avLst>
              <a:gd name="adj" fmla="val 3200"/>
            </a:avLst>
          </a:prstGeom>
          <a:solidFill>
            <a:srgbClr val="FBEAE6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2" name="Text 10"/>
          <p:cNvSpPr txBox="1"/>
          <p:nvPr/>
        </p:nvSpPr>
        <p:spPr>
          <a:xfrm>
            <a:off x="8266176" y="1691640"/>
            <a:ext cx="3063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✗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8311896" y="2377440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Origem mal definida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8357616" y="3017520"/>
            <a:ext cx="28803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deixar claro onde fica o (0,0), ou cortar o eixo sem indicar isso claramente.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18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Exemplo Prático Completo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0972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tabela ao gráfico: posição de um carrinho em movimento uniforme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4206240" cy="3749040"/>
          </a:xfrm>
          <a:prstGeom prst="roundRect">
            <a:avLst>
              <a:gd name="adj" fmla="val 2927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 sz="2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575268"/>
              </p:ext>
            </p:extLst>
          </p:nvPr>
        </p:nvGraphicFramePr>
        <p:xfrm>
          <a:off x="1234440" y="2011680"/>
          <a:ext cx="3017520" cy="3017520"/>
        </p:xfrm>
        <a:graphic>
          <a:graphicData uri="http://schemas.openxmlformats.org/drawingml/2006/table">
            <a:tbl>
              <a:tblPr/>
              <a:tblGrid>
                <a:gridCol w="150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 (s)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 (m)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394960" y="1691640"/>
            <a:ext cx="6126480" cy="3749040"/>
          </a:xfrm>
          <a:prstGeom prst="roundRect">
            <a:avLst>
              <a:gd name="adj" fmla="val 2927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18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graphicFrame>
        <p:nvGraphicFramePr>
          <p:cNvPr id="14" name="Char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576041"/>
              </p:ext>
            </p:extLst>
          </p:nvPr>
        </p:nvGraphicFramePr>
        <p:xfrm>
          <a:off x="5669280" y="1883664"/>
          <a:ext cx="5532120" cy="3310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Hora dos Exercícios — Fixação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6675120" cy="3931920"/>
          </a:xfrm>
          <a:prstGeom prst="roundRect">
            <a:avLst>
              <a:gd name="adj" fmla="val 325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783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94560"/>
            <a:ext cx="61264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5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velocidade de um carrinho, medida em função do tempo, segue o padrão: t=0s → v=0; t=1s → v=2 m/s; t=2s → v=4 m/s; t=3s → v=6 m/s. Seguindo esse padrão, qual seria a velocidade em t = 5 s?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914400" y="4251960"/>
            <a:ext cx="612648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5875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1143000" y="438912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470916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 quanto a velocidade aumenta a cada segundo.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772400" y="1554480"/>
            <a:ext cx="3749040" cy="3931920"/>
          </a:xfrm>
          <a:prstGeom prst="roundRect">
            <a:avLst>
              <a:gd name="adj" fmla="val 3415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8915400" y="2560320"/>
            <a:ext cx="1463040" cy="14630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1" name="Image 0" descr="/home/claude/pptx_build/icons/chartlin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0" y="2926080"/>
            <a:ext cx="731520" cy="73152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8046720" y="19202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f(t)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8046720" y="438912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 ? ] m/s</a:t>
            </a:r>
            <a:endParaRPr lang="en-US" sz="2600" dirty="0"/>
          </a:p>
        </p:txBody>
      </p:sp>
      <p:sp>
        <p:nvSpPr>
          <p:cNvPr id="14" name="Text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18</a:t>
            </a:r>
            <a:endParaRPr lang="en-US" sz="900" dirty="0"/>
          </a:p>
        </p:txBody>
      </p:sp>
      <p:sp>
        <p:nvSpPr>
          <p:cNvPr id="15" name="Text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pptx_build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56" y="787756"/>
            <a:ext cx="481889" cy="48188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600200" y="713232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Gabarito e Encerramento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40080" y="1691640"/>
            <a:ext cx="5394960" cy="2377440"/>
          </a:xfrm>
          <a:prstGeom prst="roundRect">
            <a:avLst>
              <a:gd name="adj" fmla="val 4615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 txBox="1"/>
          <p:nvPr/>
        </p:nvSpPr>
        <p:spPr>
          <a:xfrm>
            <a:off x="914400" y="18745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286000"/>
            <a:ext cx="493776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spcAft>
                <a:spcPts val="1000"/>
              </a:spcAft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Padrão: v aumenta 2 m/s a cada segundo</a:t>
            </a:r>
            <a:endParaRPr lang="en-US" sz="1450" dirty="0"/>
          </a:p>
          <a:p>
            <a:pPr marL="0" indent="0">
              <a:lnSpc>
                <a:spcPts val="1800"/>
              </a:lnSpc>
              <a:spcAft>
                <a:spcPts val="1000"/>
              </a:spcAft>
              <a:buNone/>
            </a:pPr>
            <a:r>
              <a:rPr lang="en-US" sz="13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(v = 2t)</a:t>
            </a:r>
            <a:endParaRPr lang="en-US" sz="145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9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t=5s: v = 2×5 = 10 m/s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217920" y="1691640"/>
            <a:ext cx="5349240" cy="2377440"/>
          </a:xfrm>
          <a:prstGeom prst="roundRect">
            <a:avLst>
              <a:gd name="adj" fmla="val 4615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 txBox="1"/>
          <p:nvPr/>
        </p:nvSpPr>
        <p:spPr>
          <a:xfrm>
            <a:off x="6492240" y="187452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492240" y="2331720"/>
            <a:ext cx="484632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plano cartesiano tem eixo x (independente) e eixo y (dependente). Todo ponto é um par ordenado (x,y). Um bom gráfico sempre tem eixos rotulados, escala uniforme e origem clara.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40080" y="4297680"/>
            <a:ext cx="10881360" cy="685800"/>
          </a:xfrm>
          <a:prstGeom prst="roundRect">
            <a:avLst>
              <a:gd name="adj" fmla="val 13333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 txBox="1"/>
          <p:nvPr/>
        </p:nvSpPr>
        <p:spPr>
          <a:xfrm>
            <a:off x="914400" y="4297680"/>
            <a:ext cx="10332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 err="1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</a:t>
            </a:r>
            <a:r>
              <a:rPr lang="en-US" sz="15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aula: </a:t>
            </a:r>
            <a:r>
              <a:rPr lang="en-US" sz="1500" b="1" dirty="0" err="1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Análise</a:t>
            </a:r>
            <a:r>
              <a:rPr lang="en-US" sz="15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Gráfica 1.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18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785</Words>
  <Application>Microsoft Office PowerPoint</Application>
  <PresentationFormat>Widescreen</PresentationFormat>
  <Paragraphs>109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Marcos Oliveira</cp:lastModifiedBy>
  <cp:revision>1</cp:revision>
  <dcterms:created xsi:type="dcterms:W3CDTF">2026-09-03T02:00:01Z</dcterms:created>
  <dcterms:modified xsi:type="dcterms:W3CDTF">2026-09-04T19:12:54Z</dcterms:modified>
</cp:coreProperties>
</file>