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12ECE5-9AAD-4882-A991-598801DE1F91}" v="1" dt="2026-09-04T19:56:47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80" y="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addSld delSld modSld modNotesMaster">
      <pc:chgData name="Marcos Oliveira" userId="80e6a4d8f6082d78" providerId="LiveId" clId="{3451CDAF-3C47-4B5C-BFB8-180CCD0EFD35}" dt="2026-09-04T19:57:38.888" v="15" actId="255"/>
      <pc:docMkLst>
        <pc:docMk/>
      </pc:docMkLst>
      <pc:sldChg chg="addSp delSp modSp mod">
        <pc:chgData name="Marcos Oliveira" userId="80e6a4d8f6082d78" providerId="LiveId" clId="{3451CDAF-3C47-4B5C-BFB8-180CCD0EFD35}" dt="2026-09-04T19:19:26.239" v="1" actId="26606"/>
        <pc:sldMkLst>
          <pc:docMk/>
          <pc:sldMk cId="0" sldId="258"/>
        </pc:sldMkLst>
        <pc:spChg chg="mod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6" creationId="{00000000-0000-0000-0000-000000000000}"/>
          </ac:spMkLst>
        </pc:spChg>
        <pc:spChg chg="del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8" creationId="{00000000-0000-0000-0000-000000000000}"/>
          </ac:spMkLst>
        </pc:spChg>
        <pc:spChg chg="del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9" creationId="{00000000-0000-0000-0000-000000000000}"/>
          </ac:spMkLst>
        </pc:spChg>
        <pc:spChg chg="del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10" creationId="{00000000-0000-0000-0000-000000000000}"/>
          </ac:spMkLst>
        </pc:spChg>
        <pc:spChg chg="del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11" creationId="{00000000-0000-0000-0000-000000000000}"/>
          </ac:spMkLst>
        </pc:spChg>
        <pc:spChg chg="add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15" creationId="{00000000-0000-0000-0000-000000000000}"/>
          </ac:spMkLst>
        </pc:spChg>
        <pc:spChg chg="add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17" creationId="{00000000-0000-0000-0000-000000000000}"/>
          </ac:spMkLst>
        </pc:spChg>
        <pc:spChg chg="add">
          <ac:chgData name="Marcos Oliveira" userId="80e6a4d8f6082d78" providerId="LiveId" clId="{3451CDAF-3C47-4B5C-BFB8-180CCD0EFD35}" dt="2026-09-04T19:19:26.239" v="1" actId="26606"/>
          <ac:spMkLst>
            <pc:docMk/>
            <pc:sldMk cId="0" sldId="258"/>
            <ac:spMk id="1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9:22:25.321" v="5" actId="255"/>
        <pc:sldMkLst>
          <pc:docMk/>
          <pc:sldMk cId="0" sldId="259"/>
        </pc:sldMkLst>
        <pc:spChg chg="mod">
          <ac:chgData name="Marcos Oliveira" userId="80e6a4d8f6082d78" providerId="LiveId" clId="{3451CDAF-3C47-4B5C-BFB8-180CCD0EFD35}" dt="2026-09-04T19:22:18.378" v="4" actId="2710"/>
          <ac:spMkLst>
            <pc:docMk/>
            <pc:sldMk cId="0" sldId="259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2:07.775" v="2" actId="255"/>
          <ac:spMkLst>
            <pc:docMk/>
            <pc:sldMk cId="0" sldId="259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2:25.321" v="5" actId="255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9:22:51.016" v="8" actId="122"/>
        <pc:sldMkLst>
          <pc:docMk/>
          <pc:sldMk cId="0" sldId="260"/>
        </pc:sldMkLst>
        <pc:graphicFrameChg chg="mod modGraphic">
          <ac:chgData name="Marcos Oliveira" userId="80e6a4d8f6082d78" providerId="LiveId" clId="{3451CDAF-3C47-4B5C-BFB8-180CCD0EFD35}" dt="2026-09-04T19:22:51.016" v="8" actId="122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modSp mod">
        <pc:chgData name="Marcos Oliveira" userId="80e6a4d8f6082d78" providerId="LiveId" clId="{3451CDAF-3C47-4B5C-BFB8-180CCD0EFD35}" dt="2026-09-04T19:23:18.177" v="9" actId="255"/>
        <pc:sldMkLst>
          <pc:docMk/>
          <pc:sldMk cId="0" sldId="261"/>
        </pc:sldMkLst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11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1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1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23:18.177" v="9" actId="255"/>
          <ac:spMkLst>
            <pc:docMk/>
            <pc:sldMk cId="0" sldId="261"/>
            <ac:spMk id="17" creationId="{00000000-0000-0000-0000-000000000000}"/>
          </ac:spMkLst>
        </pc:spChg>
      </pc:sldChg>
      <pc:sldChg chg="del">
        <pc:chgData name="Marcos Oliveira" userId="80e6a4d8f6082d78" providerId="LiveId" clId="{3451CDAF-3C47-4B5C-BFB8-180CCD0EFD35}" dt="2026-09-04T19:56:54.389" v="11" actId="47"/>
        <pc:sldMkLst>
          <pc:docMk/>
          <pc:sldMk cId="0" sldId="262"/>
        </pc:sldMkLst>
      </pc:sldChg>
      <pc:sldChg chg="modSp mod">
        <pc:chgData name="Marcos Oliveira" userId="80e6a4d8f6082d78" providerId="LiveId" clId="{3451CDAF-3C47-4B5C-BFB8-180CCD0EFD35}" dt="2026-09-04T19:57:38.888" v="15" actId="255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4T19:57:38.888" v="15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9:57:32.317" v="14" actId="1076"/>
          <ac:spMkLst>
            <pc:docMk/>
            <pc:sldMk cId="0" sldId="265"/>
            <ac:spMk id="10" creationId="{00000000-0000-0000-0000-000000000000}"/>
          </ac:spMkLst>
        </pc:spChg>
      </pc:sldChg>
      <pc:sldChg chg="add setBg">
        <pc:chgData name="Marcos Oliveira" userId="80e6a4d8f6082d78" providerId="LiveId" clId="{3451CDAF-3C47-4B5C-BFB8-180CCD0EFD35}" dt="2026-09-04T19:56:47.161" v="10"/>
        <pc:sldMkLst>
          <pc:docMk/>
          <pc:sldMk cId="1693039848" sldId="26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Inclinação</c:v>
                </c:pt>
              </c:strCache>
            </c:strRef>
          </c:tx>
          <c:spPr>
            <a:ln w="40640">
              <a:solidFill>
                <a:srgbClr val="E8623C"/>
              </a:solidFill>
            </a:ln>
          </c:spPr>
          <c:marker>
            <c:symbol val="none"/>
          </c:marker>
          <c:xVal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5</c:v>
                </c:pt>
              </c:numCache>
            </c:numRef>
          </c:xVal>
          <c:y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E3E-472F-B91C-333B8EB63D9D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Δx</c:v>
                </c:pt>
              </c:strCache>
            </c:strRef>
          </c:tx>
          <c:spPr>
            <a:ln w="19050">
              <a:solidFill>
                <a:srgbClr val="C9CCDA"/>
              </a:solidFill>
              <a:prstDash val="dash"/>
            </a:ln>
          </c:spPr>
          <c:marker>
            <c:symbol val="none"/>
          </c:marker>
          <c:xVal>
            <c:numRef>
              <c:f>Sheet1!$A$6:$A$7</c:f>
              <c:numCache>
                <c:formatCode>General</c:formatCode>
                <c:ptCount val="2"/>
                <c:pt idx="0">
                  <c:v>1</c:v>
                </c:pt>
                <c:pt idx="1">
                  <c:v>5</c:v>
                </c:pt>
              </c:numCache>
            </c:numRef>
          </c:xVal>
          <c:yVal>
            <c:numRef>
              <c:f>Sheet1!$B$6:$B$7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E3E-472F-B91C-333B8EB63D9D}"/>
            </c:ext>
          </c:extLst>
        </c:ser>
        <c:ser>
          <c:idx val="2"/>
          <c:order val="2"/>
          <c:tx>
            <c:strRef>
              <c:f>Sheet1!$B$9</c:f>
              <c:strCache>
                <c:ptCount val="1"/>
                <c:pt idx="0">
                  <c:v>Δy</c:v>
                </c:pt>
              </c:strCache>
            </c:strRef>
          </c:tx>
          <c:spPr>
            <a:ln w="19050">
              <a:solidFill>
                <a:srgbClr val="C9CCDA"/>
              </a:solidFill>
              <a:prstDash val="dash"/>
            </a:ln>
          </c:spPr>
          <c:marker>
            <c:symbol val="none"/>
          </c:marker>
          <c:xVal>
            <c:numRef>
              <c:f>Sheet1!$A$10:$A$11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xVal>
          <c:yVal>
            <c:numRef>
              <c:f>Sheet1!$B$10:$B$11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E3E-472F-B91C-333B8EB63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8940872"/>
        <c:axId val="2129643912"/>
      </c:scatterChart>
      <c:valAx>
        <c:axId val="2128940872"/>
        <c:scaling>
          <c:orientation val="minMax"/>
          <c:max val="6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14604">
            <a:solidFill>
              <a:srgbClr val="9AA0B4"/>
            </a:solidFill>
          </a:ln>
        </c:spPr>
        <c:crossAx val="2129643912"/>
        <c:crosses val="autoZero"/>
        <c:crossBetween val="midCat"/>
        <c:majorUnit val="1"/>
      </c:valAx>
      <c:valAx>
        <c:axId val="2129643912"/>
        <c:scaling>
          <c:orientation val="minMax"/>
          <c:max val="5"/>
          <c:min val="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4604">
            <a:solidFill>
              <a:srgbClr val="9AA0B4"/>
            </a:solidFill>
          </a:ln>
        </c:spPr>
        <c:crossAx val="2128940872"/>
        <c:crosses val="autoZero"/>
        <c:crossBetween val="midCat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870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8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9555480" y="4069080"/>
            <a:ext cx="1737360" cy="0"/>
          </a:xfrm>
          <a:prstGeom prst="line">
            <a:avLst/>
          </a:prstGeom>
          <a:noFill/>
          <a:ln w="444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9555480" y="4069080"/>
            <a:ext cx="173736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1292840" y="2606040"/>
            <a:ext cx="0" cy="1463040"/>
          </a:xfrm>
          <a:prstGeom prst="line">
            <a:avLst/>
          </a:prstGeom>
          <a:noFill/>
          <a:ln w="19050">
            <a:solidFill>
              <a:srgbClr val="FFFFFF"/>
            </a:solidFill>
            <a:prstDash val="dash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11338560" y="3154680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Δy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195560" y="414223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Δx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371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19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1828800"/>
            <a:ext cx="7589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Análise Gráfica 1</a:t>
            </a:r>
            <a:endParaRPr lang="en-US" sz="4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9260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significado físico da inclinação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3832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(coeficiente angular / taxa de variação)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1520" y="406908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a Inclinação Importa?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Até agora, aprendemos a construir e ler gráficos (Aula 18). Mas um gráfico guarda mais informação do que os pontos marcados: o quão "inclinado" ele é também conta uma história física.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inclinação de um gráfico não é só uma característica visual — ela é, ela mesma, uma grandeza física com significado e unidade próprios.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566160"/>
            <a:ext cx="10881360" cy="1463040"/>
          </a:xfrm>
          <a:prstGeom prst="roundRect">
            <a:avLst>
              <a:gd name="adj" fmla="val 8750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914400" y="3566160"/>
            <a:ext cx="10332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 gráfico de posição × tempo, a inclinação é a velocidade. Num gráfico de velocidade × tempo, a inclinação é a aceleração.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19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Inclinação?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3749039" cy="1234440"/>
          </a:xfrm>
          <a:prstGeom prst="roundRect">
            <a:avLst>
              <a:gd name="adj" fmla="val 100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1417320"/>
            <a:ext cx="3749039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Δy / Δx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749808" y="2907792"/>
            <a:ext cx="352958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0" i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inclinação compara duas variações:
quanto y sobe (Δy) para cada avanço em x (Δx).</a:t>
            </a:r>
            <a:endParaRPr lang="en-US" sz="1500"/>
          </a:p>
        </p:txBody>
      </p:sp>
      <p:sp>
        <p:nvSpPr>
          <p:cNvPr id="6" name="Shape 4"/>
          <p:cNvSpPr/>
          <p:nvPr/>
        </p:nvSpPr>
        <p:spPr>
          <a:xfrm>
            <a:off x="4709160" y="1417320"/>
            <a:ext cx="6793992" cy="4617720"/>
          </a:xfrm>
          <a:prstGeom prst="roundRect">
            <a:avLst>
              <a:gd name="adj" fmla="val 40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19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5010912" y="1664208"/>
          <a:ext cx="6144768" cy="406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60" y="4956048"/>
            <a:ext cx="640080" cy="310896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/>
            <a:r>
              <a:rPr sz="1500" b="1">
                <a:solidFill>
                  <a:srgbClr val="C9CCDA"/>
                </a:solidFill>
                <a:latin typeface="Calibri"/>
              </a:rPr>
              <a:t>Δx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04120" y="3310128"/>
            <a:ext cx="640080" cy="310896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/>
            <a:r>
              <a:rPr sz="1500" b="1">
                <a:solidFill>
                  <a:srgbClr val="C9CCDA"/>
                </a:solidFill>
                <a:latin typeface="Calibri"/>
              </a:rPr>
              <a:t>Δy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66944" y="1755648"/>
            <a:ext cx="320040" cy="274320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/>
            <a:r>
              <a:rPr sz="1300" b="1">
                <a:solidFill>
                  <a:srgbClr val="9AA0B4"/>
                </a:solidFill>
                <a:latin typeface="Calibri"/>
              </a:rPr>
              <a:t>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5321808"/>
            <a:ext cx="274320" cy="274320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r"/>
            <a:r>
              <a:rPr sz="1300" b="1">
                <a:solidFill>
                  <a:srgbClr val="9AA0B4"/>
                </a:solidFill>
                <a:latin typeface="Calibri"/>
              </a:rPr>
              <a:t>x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Significado Físico: Inclinação = Taxa de Variação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1732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inclinação mede o quanto a grandeza do eixo y muda para cada unidade que a grandeza do eixo x avança — isto é, a taxa de variação de y em relação a 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737360" y="2651760"/>
            <a:ext cx="8686800" cy="1280160"/>
          </a:xfrm>
          <a:prstGeom prst="roundRect">
            <a:avLst>
              <a:gd name="adj" fmla="val 8571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2011680" y="2651760"/>
            <a:ext cx="8138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unidade da inclinação  =  unidade de y  ÷  unidade de x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2062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Exemplo: num gráfico x (m) × t (s), a inclinação sai em m/s — a própria unidade de velocidade!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19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Exemplos Físicos de Inclinação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816757"/>
              </p:ext>
            </p:extLst>
          </p:nvPr>
        </p:nvGraphicFramePr>
        <p:xfrm>
          <a:off x="502920" y="1371600"/>
          <a:ext cx="10881360" cy="2743200"/>
        </p:xfrm>
        <a:graphic>
          <a:graphicData uri="http://schemas.openxmlformats.org/drawingml/2006/table">
            <a:tbl>
              <a:tblPr/>
              <a:tblGrid>
                <a:gridCol w="420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Gráfico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inclinação representa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Unidade típica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Posição × Tempo (x × t)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Velocidade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m/s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Velocidade × Tempo (v × t)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Aceleração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m/s²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A2D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Força × Deformação (F × x)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Constante elástica (k)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N/m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19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9144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Sinal da Inclinação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4" name="Text 2"/>
          <p:cNvSpPr txBox="1"/>
          <p:nvPr/>
        </p:nvSpPr>
        <p:spPr>
          <a:xfrm>
            <a:off x="822960" y="16916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7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Positiva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463040" y="3154680"/>
            <a:ext cx="1783080" cy="0"/>
          </a:xfrm>
          <a:prstGeom prst="line">
            <a:avLst/>
          </a:prstGeom>
          <a:noFill/>
          <a:ln w="38100">
            <a:solidFill>
              <a:srgbClr val="1E7A56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6" name="Text 4"/>
          <p:cNvSpPr txBox="1"/>
          <p:nvPr/>
        </p:nvSpPr>
        <p:spPr>
          <a:xfrm>
            <a:off x="914400" y="379476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aumenta quando x aumenta — a reta sobe.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470916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ex.: velocidade no sentido positivo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61688" y="141732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9" name="Text 7"/>
          <p:cNvSpPr txBox="1"/>
          <p:nvPr/>
        </p:nvSpPr>
        <p:spPr>
          <a:xfrm>
            <a:off x="4544568" y="16916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Negativa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184648" y="2240280"/>
            <a:ext cx="1783080" cy="91440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11" name="Text 9"/>
          <p:cNvSpPr txBox="1"/>
          <p:nvPr/>
        </p:nvSpPr>
        <p:spPr>
          <a:xfrm>
            <a:off x="4636008" y="379476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diminui quando x aumenta — a reta desce.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636008" y="470916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ex.: objeto voltando, ou freando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083296" y="1417320"/>
            <a:ext cx="3429000" cy="4023360"/>
          </a:xfrm>
          <a:prstGeom prst="roundRect">
            <a:avLst>
              <a:gd name="adj" fmla="val 320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 sz="1600"/>
          </a:p>
        </p:txBody>
      </p:sp>
      <p:sp>
        <p:nvSpPr>
          <p:cNvPr id="14" name="Text 12"/>
          <p:cNvSpPr txBox="1"/>
          <p:nvPr/>
        </p:nvSpPr>
        <p:spPr>
          <a:xfrm>
            <a:off x="8266176" y="16916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AA0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906256" y="2697480"/>
            <a:ext cx="1783080" cy="0"/>
          </a:xfrm>
          <a:prstGeom prst="line">
            <a:avLst/>
          </a:prstGeom>
          <a:noFill/>
          <a:ln w="38100">
            <a:solidFill>
              <a:srgbClr val="9AA0B4"/>
            </a:solidFill>
            <a:prstDash val="solid"/>
          </a:ln>
        </p:spPr>
        <p:txBody>
          <a:bodyPr/>
          <a:lstStyle/>
          <a:p>
            <a:endParaRPr lang="pt-BR" sz="1600"/>
          </a:p>
        </p:txBody>
      </p:sp>
      <p:sp>
        <p:nvSpPr>
          <p:cNvPr id="16" name="Text 14"/>
          <p:cNvSpPr txBox="1"/>
          <p:nvPr/>
        </p:nvSpPr>
        <p:spPr>
          <a:xfrm>
            <a:off x="8357616" y="3794760"/>
            <a:ext cx="2880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não muda — a reta é horizontal.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8357616" y="470916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ex.: objeto parado, ou velocidade constante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19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00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2A2D3A"/>
                </a:solidFill>
                <a:latin typeface="Cambria"/>
              </a:rPr>
              <a:t>Retas vs. Curvas: Inclinação Constante ou Variável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55340" y="914400"/>
            <a:ext cx="5395600" cy="4389440"/>
          </a:xfrm>
          <a:prstGeom prst="roundRect">
            <a:avLst>
              <a:gd name="adj" fmla="val 6000"/>
            </a:avLst>
          </a:prstGeom>
          <a:solidFill>
            <a:srgbClr val="F3E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20040" rIns="365760" rtlCol="0" anchor="ctr"/>
          <a:lstStyle/>
          <a:p>
            <a:pPr algn="ctr"/>
            <a:r>
              <a:rPr sz="1700" b="1">
                <a:solidFill>
                  <a:srgbClr val="2A2D3A"/>
                </a:solidFill>
                <a:latin typeface="Cambria"/>
              </a:rPr>
              <a:t>Reta = inclinação constante</a:t>
            </a:r>
          </a:p>
        </p:txBody>
      </p:sp>
      <p:pic>
        <p:nvPicPr>
          <p:cNvPr id="4" name="Picture 3" descr="reta_constante_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56080">
            <a:off x="1287180" y="1645920"/>
            <a:ext cx="4138076" cy="11978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4023360"/>
            <a:ext cx="4664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dirty="0">
                <a:solidFill>
                  <a:srgbClr val="6B6E7C"/>
                </a:solidFill>
                <a:latin typeface="Calibri"/>
              </a:rPr>
              <a:t>A taxa de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variação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 é a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mesma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em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qualquer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trecho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 do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gráfico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. Ex.: MRU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tem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velocidade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6B6E7C"/>
                </a:solidFill>
                <a:latin typeface="Calibri"/>
              </a:rPr>
              <a:t>constante</a:t>
            </a:r>
            <a:r>
              <a:rPr sz="1600" b="0" dirty="0">
                <a:solidFill>
                  <a:srgbClr val="6B6E7C"/>
                </a:solidFill>
                <a:latin typeface="Calibri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10000" y="914400"/>
            <a:ext cx="5395600" cy="4389440"/>
          </a:xfrm>
          <a:prstGeom prst="roundRect">
            <a:avLst>
              <a:gd name="adj" fmla="val 6000"/>
            </a:avLst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20040" rIns="365760" rtlCol="0" anchor="ctr"/>
          <a:lstStyle/>
          <a:p>
            <a:pPr algn="ctr"/>
            <a:r>
              <a:rPr sz="1700" b="1">
                <a:solidFill>
                  <a:srgbClr val="E8623C"/>
                </a:solidFill>
                <a:latin typeface="Cambria"/>
              </a:rPr>
              <a:t>Curva = inclinação variável</a:t>
            </a:r>
          </a:p>
        </p:txBody>
      </p:sp>
      <p:pic>
        <p:nvPicPr>
          <p:cNvPr id="7" name="Picture 6" descr="curva_variavel_v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01926">
            <a:off x="7372672" y="1702723"/>
            <a:ext cx="3474720" cy="10058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13400" y="4023360"/>
            <a:ext cx="4664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u="sng">
                <a:solidFill>
                  <a:srgbClr val="FFFFFF"/>
                </a:solidFill>
                <a:latin typeface="Calibri"/>
              </a:rPr>
              <a:t>A</a:t>
            </a:r>
            <a:r>
              <a:rPr sz="1600">
                <a:solidFill>
                  <a:srgbClr val="FFFFFF"/>
                </a:solidFill>
                <a:latin typeface="Calibri"/>
              </a:rPr>
              <a:t> inclinação muda de ponto a ponto. Ex.: MRUV tem velocidade mudando (</a:t>
            </a:r>
            <a:r>
              <a:rPr sz="1600" u="sng">
                <a:solidFill>
                  <a:srgbClr val="FFFFFF"/>
                </a:solidFill>
                <a:latin typeface="Calibri"/>
              </a:rPr>
              <a:t>a</a:t>
            </a:r>
            <a:r>
              <a:rPr sz="1600">
                <a:solidFill>
                  <a:srgbClr val="FFFFFF"/>
                </a:solidFill>
                <a:latin typeface="Calibri"/>
              </a:rPr>
              <a:t> inclinação num ponto é dada pela reta tangente ali).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B6E7C"/>
                </a:solidFill>
                <a:latin typeface="Calibri"/>
              </a:rPr>
              <a:t>POSSOR  ·  Pré-Física  ·  Aula 19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693039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 — Calculando a Inclinação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0972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de posição × tempo de um carrinho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4206240" cy="3749040"/>
          </a:xfrm>
          <a:prstGeom prst="roundRect">
            <a:avLst>
              <a:gd name="adj" fmla="val 292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463040" y="2148840"/>
          <a:ext cx="2560320" cy="2743200"/>
        </p:xfrm>
        <a:graphic>
          <a:graphicData uri="http://schemas.openxmlformats.org/drawingml/2006/table">
            <a:tbl>
              <a:tblPr/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 (s)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E8623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 (m)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13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394960" y="1691640"/>
            <a:ext cx="6126480" cy="1371600"/>
          </a:xfrm>
          <a:prstGeom prst="roundRect">
            <a:avLst>
              <a:gd name="adj" fmla="val 666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 txBox="1"/>
          <p:nvPr/>
        </p:nvSpPr>
        <p:spPr>
          <a:xfrm>
            <a:off x="5669280" y="1691640"/>
            <a:ext cx="5577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 dois pontos: (2s, 8m) e (6s, 24m)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394960" y="3246120"/>
            <a:ext cx="6126480" cy="2194560"/>
          </a:xfrm>
          <a:prstGeom prst="roundRect">
            <a:avLst>
              <a:gd name="adj" fmla="val 5000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6"/>
          <p:cNvSpPr txBox="1"/>
          <p:nvPr/>
        </p:nvSpPr>
        <p:spPr>
          <a:xfrm>
            <a:off x="5669280" y="3429000"/>
            <a:ext cx="557784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2000"/>
              </a:lnSpc>
              <a:spcAft>
                <a:spcPts val="1400"/>
              </a:spcAft>
              <a:buNone/>
            </a:pPr>
            <a:r>
              <a:rPr lang="en-US" sz="19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(24 − 8) / (6 − 2)</a:t>
            </a:r>
            <a:endParaRPr lang="en-US" sz="1900" dirty="0"/>
          </a:p>
          <a:p>
            <a:pPr marL="0" indent="0" algn="ctr">
              <a:lnSpc>
                <a:spcPts val="2000"/>
              </a:lnSpc>
              <a:spcAft>
                <a:spcPts val="1400"/>
              </a:spcAft>
              <a:buNone/>
            </a:pPr>
            <a:r>
              <a:rPr lang="en-US" sz="19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16 / 4</a:t>
            </a:r>
            <a:endParaRPr lang="en-US" sz="1900" dirty="0"/>
          </a:p>
          <a:p>
            <a:pPr marL="0" indent="0" algn="ctr">
              <a:lnSpc>
                <a:spcPts val="2000"/>
              </a:lnSpc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4 m/s  (velocidade)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19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gráfico de velocidade × tempo mostra os pontos: t = 0s → v = 0; e t = 3s → v = 12 m/s. Qual é a aceleração do objeto (a inclinação do gráfico)?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4023360"/>
            <a:ext cx="612648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48056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gráfico v × t, a inclinação é a aceleração!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8595360" y="4480560"/>
            <a:ext cx="2103120" cy="0"/>
          </a:xfrm>
          <a:prstGeom prst="line">
            <a:avLst/>
          </a:prstGeom>
          <a:noFill/>
          <a:ln w="5080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× t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0" y="475488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[ ? ]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19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286000"/>
            <a:ext cx="493776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(12 − 0) / (3 − 0)</a:t>
            </a:r>
            <a:endParaRPr lang="en-US" sz="1600" dirty="0"/>
          </a:p>
          <a:p>
            <a:pPr marL="0" indent="0">
              <a:lnSpc>
                <a:spcPts val="18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12 / 3</a:t>
            </a:r>
            <a:endParaRPr lang="en-US" sz="16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4 m/s²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377440"/>
          </a:xfrm>
          <a:prstGeom prst="roundRect">
            <a:avLst>
              <a:gd name="adj" fmla="val 4615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6446520" y="2214845"/>
            <a:ext cx="484632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inclinação de um gráfico é a taxa de variação de y em relação a x (m = Δy/Δx). Seu sinal indica se y cresce, decresce ou é constante. Retas têm inclinação constante; curvas, variável.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3434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Análise Gráfica 2 — o significado físico da área sob a curva.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19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713</Words>
  <Application>Microsoft Office PowerPoint</Application>
  <PresentationFormat>Widescreen</PresentationFormat>
  <Paragraphs>107</Paragraphs>
  <Slides>10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2026-09-03T02:12:32Z</dcterms:created>
  <dcterms:modified xsi:type="dcterms:W3CDTF">2026-09-04T19:57:47Z</dcterms:modified>
</cp:coreProperties>
</file>