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0511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1874520"/>
            <a:ext cx="3108960" cy="310896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9372600" y="3886200"/>
            <a:ext cx="0" cy="320040"/>
          </a:xfrm>
          <a:prstGeom prst="line">
            <a:avLst/>
          </a:prstGeom>
          <a:noFill/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11475720" y="2971800"/>
            <a:ext cx="0" cy="1234440"/>
          </a:xfrm>
          <a:prstGeom prst="line">
            <a:avLst/>
          </a:prstGeom>
          <a:noFill/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9372600" y="4206240"/>
            <a:ext cx="2103120" cy="0"/>
          </a:xfrm>
          <a:prstGeom prst="line">
            <a:avLst/>
          </a:prstGeom>
          <a:noFill/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9372600" y="3886200"/>
            <a:ext cx="2103120" cy="0"/>
          </a:xfrm>
          <a:prstGeom prst="line">
            <a:avLst/>
          </a:prstGeom>
          <a:noFill/>
          <a:ln w="444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9372600" y="2971800"/>
            <a:ext cx="2103120" cy="1234440"/>
          </a:xfrm>
          <a:prstGeom prst="rect">
            <a:avLst/>
          </a:prstGeom>
          <a:solidFill>
            <a:srgbClr val="FFFFFF">
              <a:alpha val="22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731520" y="13716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DE PRÉ-FÍSICA  ·  AULA 20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1828800"/>
            <a:ext cx="75895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Análise Gráfica 2</a:t>
            </a:r>
            <a:endParaRPr lang="en-US" sz="42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292608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significado físico da área sob a curva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338328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(integração visual)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31520" y="4069080"/>
            <a:ext cx="2011680" cy="0"/>
          </a:xfrm>
          <a:prstGeom prst="line">
            <a:avLst/>
          </a:prstGeom>
          <a:noFill/>
          <a:ln w="31750">
            <a:solidFill>
              <a:srgbClr val="E8623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9875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que a Área Importa?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371600"/>
            <a:ext cx="1088136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spcAft>
                <a:spcPts val="1400"/>
              </a:spcAft>
              <a:buNone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Aula 19, vimos que a inclinação de um gráfico tem significado físico. A região ENTRE a curva e o eixo horizontal também tem — e ela se chama área sob a curva.</a:t>
            </a:r>
            <a:endParaRPr lang="en-US" sz="1600" dirty="0"/>
          </a:p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Assim como a inclinação, a área sob a curva não é só uma figura geométrica: ela representa uma grandeza física real, acumulada ao longo do intervalo.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40080" y="3566160"/>
            <a:ext cx="10881360" cy="1463040"/>
          </a:xfrm>
          <a:prstGeom prst="roundRect">
            <a:avLst>
              <a:gd name="adj" fmla="val 8750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 txBox="1"/>
          <p:nvPr/>
        </p:nvSpPr>
        <p:spPr>
          <a:xfrm>
            <a:off x="914400" y="3566160"/>
            <a:ext cx="103327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i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Num gráfico de velocidade × tempo, a área sob a curva é o deslocamento percorrido.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20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4864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que é "Área sob a Curva"?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41732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300"/>
              </a:lnSpc>
              <a:buNone/>
            </a:pPr>
            <a:r>
              <a:rPr lang="en-US" sz="17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a região delimitada entre a curva do gráfico e o eixo horizontal (eixo x), medida entre dois valores de x.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3108960" y="2560320"/>
            <a:ext cx="5943600" cy="3566160"/>
          </a:xfrm>
          <a:prstGeom prst="roundRect">
            <a:avLst>
              <a:gd name="adj" fmla="val 3077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3749040" y="3840480"/>
            <a:ext cx="4663440" cy="1645920"/>
          </a:xfrm>
          <a:prstGeom prst="rect">
            <a:avLst/>
          </a:prstGeom>
          <a:solidFill>
            <a:srgbClr val="E8623C">
              <a:alpha val="45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3749040" y="5486400"/>
            <a:ext cx="4663440" cy="0"/>
          </a:xfrm>
          <a:prstGeom prst="line">
            <a:avLst/>
          </a:prstGeom>
          <a:noFill/>
          <a:ln w="19050">
            <a:solidFill>
              <a:srgbClr val="9AA0B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3749040" y="2834640"/>
            <a:ext cx="0" cy="2651760"/>
          </a:xfrm>
          <a:prstGeom prst="line">
            <a:avLst/>
          </a:prstGeom>
          <a:noFill/>
          <a:ln w="19050">
            <a:solidFill>
              <a:srgbClr val="9AA0B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3749040" y="3840480"/>
            <a:ext cx="4663440" cy="0"/>
          </a:xfrm>
          <a:prstGeom prst="line">
            <a:avLst/>
          </a:prstGeom>
          <a:noFill/>
          <a:ln w="38100">
            <a:solidFill>
              <a:srgbClr val="E8623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 txBox="1"/>
          <p:nvPr/>
        </p:nvSpPr>
        <p:spPr>
          <a:xfrm>
            <a:off x="5715000" y="4480560"/>
            <a:ext cx="731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área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8321040" y="553212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3474720" y="274320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20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Significado Físico: Área = Grandeza Acumulada</a:t>
            </a:r>
            <a:endParaRPr lang="en-US" sz="25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41732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área sob a curva representa o produto acumulado entre a grandeza do eixo y e a do eixo x — fisicamente, costuma ser uma grandeza "somada" ao longo do intervalo.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1737360" y="2651760"/>
            <a:ext cx="8686800" cy="1280160"/>
          </a:xfrm>
          <a:prstGeom prst="roundRect">
            <a:avLst>
              <a:gd name="adj" fmla="val 8571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 txBox="1"/>
          <p:nvPr/>
        </p:nvSpPr>
        <p:spPr>
          <a:xfrm>
            <a:off x="2011680" y="2651760"/>
            <a:ext cx="8138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unidade da área  =  unidade de y  ×  unidade de x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20624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Exemplo: num gráfico v (m/s) × t (s), a área sai em m — a própria unidade de deslocamento!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20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99669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Exemplos Físicos de Área sob a Curva</a:t>
            </a:r>
            <a:endParaRPr lang="en-US" sz="27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371600"/>
          <a:ext cx="10881360" cy="2743200"/>
        </p:xfrm>
        <a:graphic>
          <a:graphicData uri="http://schemas.openxmlformats.org/drawingml/2006/table">
            <a:tbl>
              <a:tblPr/>
              <a:tblGrid>
                <a:gridCol w="4206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0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Gráfico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1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área representa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1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Unidade típica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1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Velocidade × Tempo (v × t)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Deslocamento (Δx)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Aceleração × Tempo (a × t)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Variação de velocidade (Δv)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m/s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Força × Deslocamento (F × d)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Trabalho (W)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 (joule)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20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Caso Simples: Velocidade Constante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09728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v é constante, a área sob a curva é um retângulo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3108960" y="1691640"/>
            <a:ext cx="5943600" cy="3291840"/>
          </a:xfrm>
          <a:prstGeom prst="roundRect">
            <a:avLst>
              <a:gd name="adj" fmla="val 3333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3931920" y="2788920"/>
            <a:ext cx="4297680" cy="1645920"/>
          </a:xfrm>
          <a:prstGeom prst="rect">
            <a:avLst/>
          </a:prstGeom>
          <a:solidFill>
            <a:srgbClr val="E8623C">
              <a:alpha val="55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3931920" y="4434840"/>
            <a:ext cx="4297680" cy="0"/>
          </a:xfrm>
          <a:prstGeom prst="line">
            <a:avLst/>
          </a:prstGeom>
          <a:noFill/>
          <a:ln w="19050">
            <a:solidFill>
              <a:srgbClr val="9AA0B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3931920" y="1965960"/>
            <a:ext cx="0" cy="2468880"/>
          </a:xfrm>
          <a:prstGeom prst="line">
            <a:avLst/>
          </a:prstGeom>
          <a:noFill/>
          <a:ln w="19050">
            <a:solidFill>
              <a:srgbClr val="9AA0B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3931920" y="2788920"/>
            <a:ext cx="4297680" cy="0"/>
          </a:xfrm>
          <a:prstGeom prst="line">
            <a:avLst/>
          </a:prstGeom>
          <a:noFill/>
          <a:ln w="38100">
            <a:solidFill>
              <a:srgbClr val="E8623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 txBox="1"/>
          <p:nvPr/>
        </p:nvSpPr>
        <p:spPr>
          <a:xfrm>
            <a:off x="3657600" y="242316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5 m/s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046720" y="448056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(s)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40080" y="5212080"/>
            <a:ext cx="10881360" cy="914400"/>
          </a:xfrm>
          <a:prstGeom prst="roundRect">
            <a:avLst>
              <a:gd name="adj" fmla="val 10000"/>
            </a:avLst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 txBox="1"/>
          <p:nvPr/>
        </p:nvSpPr>
        <p:spPr>
          <a:xfrm>
            <a:off x="914400" y="5212080"/>
            <a:ext cx="10332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Área = base × altura = 4 s × 5 m/s = 20 m   (exatamente d = v × t do MRU!)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20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Caso com Variação: Velocidade Mudando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09728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v muda linearmente (MRUV), a área é um trapézio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3108960" y="1691640"/>
            <a:ext cx="5943600" cy="3291840"/>
          </a:xfrm>
          <a:prstGeom prst="roundRect">
            <a:avLst>
              <a:gd name="adj" fmla="val 3333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3931920" y="2423160"/>
            <a:ext cx="4297680" cy="2011680"/>
          </a:xfrm>
          <a:prstGeom prst="rect">
            <a:avLst/>
          </a:prstGeom>
          <a:solidFill>
            <a:srgbClr val="E8623C">
              <a:alpha val="45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3931920" y="4434840"/>
            <a:ext cx="4297680" cy="0"/>
          </a:xfrm>
          <a:prstGeom prst="line">
            <a:avLst/>
          </a:prstGeom>
          <a:noFill/>
          <a:ln w="19050">
            <a:solidFill>
              <a:srgbClr val="2A2D3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3931920" y="1965960"/>
            <a:ext cx="0" cy="2468880"/>
          </a:xfrm>
          <a:prstGeom prst="line">
            <a:avLst/>
          </a:prstGeom>
          <a:noFill/>
          <a:ln w="19050">
            <a:solidFill>
              <a:srgbClr val="2A2D3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3931920" y="3794760"/>
            <a:ext cx="4297680" cy="0"/>
          </a:xfrm>
          <a:prstGeom prst="line">
            <a:avLst/>
          </a:prstGeom>
          <a:noFill/>
          <a:ln w="38100">
            <a:solidFill>
              <a:srgbClr val="E8623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 txBox="1"/>
          <p:nvPr/>
        </p:nvSpPr>
        <p:spPr>
          <a:xfrm>
            <a:off x="3291840" y="3611880"/>
            <a:ext cx="822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m/s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7772400" y="2057400"/>
            <a:ext cx="822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m/s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046720" y="448056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(s)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40080" y="5212080"/>
            <a:ext cx="10881360" cy="1005840"/>
          </a:xfrm>
          <a:prstGeom prst="roundRect">
            <a:avLst>
              <a:gd name="adj" fmla="val 9091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Text 11"/>
          <p:cNvSpPr txBox="1"/>
          <p:nvPr/>
        </p:nvSpPr>
        <p:spPr>
          <a:xfrm>
            <a:off x="914400" y="5212080"/>
            <a:ext cx="10332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Área = ((2 + 8) / 2) × 3 = 5 × 3 = 15 m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20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Exemplo Prático Completo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417320"/>
            <a:ext cx="10881360" cy="868680"/>
          </a:xfrm>
          <a:prstGeom prst="roundRect">
            <a:avLst>
              <a:gd name="adj" fmla="val 10526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914400" y="1417320"/>
            <a:ext cx="103327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Problema:  um carro parte do repouso e acelera uniformemente até atingir 20 m/s em 5 segundos. Qual é o deslocamento do carro?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383280" y="2514600"/>
            <a:ext cx="5394960" cy="2743200"/>
          </a:xfrm>
          <a:prstGeom prst="roundRect">
            <a:avLst>
              <a:gd name="adj" fmla="val 4000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4023360" y="4800600"/>
            <a:ext cx="4206240" cy="0"/>
          </a:xfrm>
          <a:prstGeom prst="line">
            <a:avLst/>
          </a:prstGeom>
          <a:noFill/>
          <a:ln w="19050">
            <a:solidFill>
              <a:srgbClr val="9AA0B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4023360" y="2743200"/>
            <a:ext cx="0" cy="2057400"/>
          </a:xfrm>
          <a:prstGeom prst="line">
            <a:avLst/>
          </a:prstGeom>
          <a:noFill/>
          <a:ln w="19050">
            <a:solidFill>
              <a:srgbClr val="9AA0B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4023360" y="4800600"/>
            <a:ext cx="4206240" cy="0"/>
          </a:xfrm>
          <a:prstGeom prst="line">
            <a:avLst/>
          </a:prstGeom>
          <a:noFill/>
          <a:ln w="38100">
            <a:solidFill>
              <a:srgbClr val="E8623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 txBox="1"/>
          <p:nvPr/>
        </p:nvSpPr>
        <p:spPr>
          <a:xfrm>
            <a:off x="3840480" y="260604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(m/s)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7955280" y="4846320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(s)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3703320" y="4636008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3611880" y="27889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8183880" y="484632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40080" y="5486400"/>
            <a:ext cx="10881360" cy="1005840"/>
          </a:xfrm>
          <a:prstGeom prst="roundRect">
            <a:avLst>
              <a:gd name="adj" fmla="val 10909"/>
            </a:avLst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 txBox="1"/>
          <p:nvPr/>
        </p:nvSpPr>
        <p:spPr>
          <a:xfrm>
            <a:off x="914400" y="5486400"/>
            <a:ext cx="10332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Área do triângulo = (5 × 20) / 2 = 50 m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20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Hora dos Exercícios — Fixação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554480"/>
            <a:ext cx="6675120" cy="3931920"/>
          </a:xfrm>
          <a:prstGeom prst="roundRect">
            <a:avLst>
              <a:gd name="adj" fmla="val 3256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914400" y="17830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194560"/>
            <a:ext cx="61264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objeto se move com velocidade constante de 6 m/s durante 10 segundos. Qual é o deslocamento do objeto, calculado como a área sob o gráfico v × t?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14400" y="4023360"/>
            <a:ext cx="6126480" cy="1188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5875">
            <a:solidFill>
              <a:srgbClr val="E8623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 txBox="1"/>
          <p:nvPr/>
        </p:nvSpPr>
        <p:spPr>
          <a:xfrm>
            <a:off x="1143000" y="416052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143000" y="4480560"/>
            <a:ext cx="5669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Velocidade constante = retângulo. Área = base × altura!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772400" y="1554480"/>
            <a:ext cx="3749040" cy="3931920"/>
          </a:xfrm>
          <a:prstGeom prst="roundRect">
            <a:avLst>
              <a:gd name="adj" fmla="val 3415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8412480" y="3017520"/>
            <a:ext cx="2468880" cy="1188720"/>
          </a:xfrm>
          <a:prstGeom prst="rect">
            <a:avLst/>
          </a:prstGeom>
          <a:solidFill>
            <a:srgbClr val="E8623C">
              <a:alpha val="55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8412480" y="3017520"/>
            <a:ext cx="2468880" cy="0"/>
          </a:xfrm>
          <a:prstGeom prst="line">
            <a:avLst/>
          </a:prstGeom>
          <a:noFill/>
          <a:ln w="38100">
            <a:solidFill>
              <a:srgbClr val="E8623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8412480" y="4206240"/>
            <a:ext cx="2468880" cy="0"/>
          </a:xfrm>
          <a:prstGeom prst="line">
            <a:avLst/>
          </a:prstGeom>
          <a:noFill/>
          <a:ln w="19050">
            <a:solidFill>
              <a:srgbClr val="9AA0B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1"/>
          <p:cNvSpPr txBox="1"/>
          <p:nvPr/>
        </p:nvSpPr>
        <p:spPr>
          <a:xfrm>
            <a:off x="8046720" y="192024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6 m/s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8046720" y="4572000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 ? ] m</a:t>
            </a:r>
            <a:endParaRPr lang="en-US" sz="26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20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777240" cy="77724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" name="Image 0" descr="/home/claude/pptx_build/icons/chec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756" y="787756"/>
            <a:ext cx="481889" cy="481889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600200" y="713232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Gabarito e Encerramento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40080" y="1691640"/>
            <a:ext cx="5394960" cy="2377440"/>
          </a:xfrm>
          <a:prstGeom prst="roundRect">
            <a:avLst>
              <a:gd name="adj" fmla="val 4615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3"/>
          <p:cNvSpPr txBox="1"/>
          <p:nvPr/>
        </p:nvSpPr>
        <p:spPr>
          <a:xfrm>
            <a:off x="914400" y="18745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Resolução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2286000"/>
            <a:ext cx="493776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spcAft>
                <a:spcPts val="10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Retângulo: área = base × altura</a:t>
            </a:r>
            <a:endParaRPr lang="en-US" sz="1500" dirty="0"/>
          </a:p>
          <a:p>
            <a:pPr marL="0" indent="0">
              <a:lnSpc>
                <a:spcPts val="1800"/>
              </a:lnSpc>
              <a:spcAft>
                <a:spcPts val="10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= 10 s × 6 m/s</a:t>
            </a:r>
            <a:endParaRPr lang="en-US" sz="15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Deslocamento = 60 m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217920" y="1691640"/>
            <a:ext cx="5349240" cy="2377440"/>
          </a:xfrm>
          <a:prstGeom prst="roundRect">
            <a:avLst>
              <a:gd name="adj" fmla="val 4615"/>
            </a:avLst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 txBox="1"/>
          <p:nvPr/>
        </p:nvSpPr>
        <p:spPr>
          <a:xfrm>
            <a:off x="6492240" y="187452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6492240" y="2331720"/>
            <a:ext cx="484632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área sob a curva de um gráfico representa uma grandeza acumulada. Num gráfico v × t, essa área é o deslocamento — um retângulo se v é constante, um trapézio ou triângulo se v varia linearmente.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640080" y="4297680"/>
            <a:ext cx="10881360" cy="685800"/>
          </a:xfrm>
          <a:prstGeom prst="roundRect">
            <a:avLst>
              <a:gd name="adj" fmla="val 13333"/>
            </a:avLst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9"/>
          <p:cNvSpPr txBox="1"/>
          <p:nvPr/>
        </p:nvSpPr>
        <p:spPr>
          <a:xfrm>
            <a:off x="914400" y="4297680"/>
            <a:ext cx="10332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inclinação e área dominadas, estamos prontos para Cinemática!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20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660</Words>
  <Application>Microsoft Office PowerPoint</Application>
  <PresentationFormat>Widescreen</PresentationFormat>
  <Paragraphs>92</Paragraphs>
  <Slides>10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Marcos Oliveira</cp:lastModifiedBy>
  <cp:revision>1</cp:revision>
  <dcterms:created xsi:type="dcterms:W3CDTF">2026-09-03T02:16:24Z</dcterms:created>
  <dcterms:modified xsi:type="dcterms:W3CDTF">2026-09-04T20:00:03Z</dcterms:modified>
</cp:coreProperties>
</file>