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869680" y="1874520"/>
            <a:ext cx="31089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4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4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21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828800"/>
            <a:ext cx="7589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Noções de Logaritmos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9260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Definição e propriedades fundamentais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31520" y="365760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Precisamos de Logaritmos?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80160"/>
            <a:ext cx="108813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Muitos fenômenos naturais variam em faixas gigantescas de valores: a intensidade de um terremoto, a energia de um som, a acidez de uma solução química. O logaritmo nasce da pergunta inversa da potenciação: "a que expoente devo elevar esta base para obter este resultado?"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640080" y="3200400"/>
            <a:ext cx="10881360" cy="2468880"/>
          </a:xfrm>
          <a:prstGeom prst="roundRect">
            <a:avLst>
              <a:gd name="adj" fmla="val 5185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342900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que o Logaritmo Responde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023360"/>
            <a:ext cx="10332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3000" baseline="300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pPr indent="0" marL="0">
              <a:buNone/>
            </a:pPr>
            <a:r>
              <a:rPr lang="en-US" sz="24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      →      a resposta é o expoente 3      →      </a:t>
            </a:r>
            <a:pPr indent="0" marL="0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indent="0" marL="0">
              <a:buNone/>
            </a:pPr>
            <a:r>
              <a:rPr lang="en-US" sz="2600" b="1" baseline="-40000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8 = 3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Definição Formal: Duas Formas, a Mesma Ideia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463040" y="1325880"/>
            <a:ext cx="9235440" cy="2788920"/>
          </a:xfrm>
          <a:prstGeom prst="roundRect">
            <a:avLst>
              <a:gd name="adj" fmla="val 4590"/>
            </a:avLst>
          </a:prstGeom>
          <a:solidFill>
            <a:srgbClr val="FFFFFF"/>
          </a:solidFill>
          <a:ln/>
        </p:spPr>
      </p:sp>
      <p:pic>
        <p:nvPicPr>
          <p:cNvPr id="4" name="Image 0" descr="/home/claude/pptx_build/aula21_assets/diagrama_definicao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737360" y="1463040"/>
            <a:ext cx="8686800" cy="2514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4343400"/>
            <a:ext cx="10881360" cy="2011680"/>
          </a:xfrm>
          <a:prstGeom prst="roundRect">
            <a:avLst>
              <a:gd name="adj" fmla="val 5455"/>
            </a:avLst>
          </a:prstGeom>
          <a:solidFill>
            <a:srgbClr val="2A2E4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4526280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indent="0" marL="0">
              <a:buNone/>
            </a:pPr>
            <a:r>
              <a:rPr lang="en-US" sz="2600" b="1" baseline="-40000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= y     ⟺     b</a:t>
            </a:r>
            <a:pPr indent="0" marL="0">
              <a:buNone/>
            </a:pPr>
            <a:r>
              <a:rPr lang="en-US" sz="2600" b="1" baseline="30000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516636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equação logarítmica pode ser reescrita como uma equação exponencial equivalente — e vice-versa. Essa é a chave para resolver qualquer exercício de logaritmo.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Condições de Existência do Logaritmo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7373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&gt; 0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788920"/>
            <a:ext cx="2880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deve ser positiva. Não existe potência de base negativa definida para todo expoente real.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4361688" y="141732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44568" y="17373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≠ 1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4636008" y="2788920"/>
            <a:ext cx="2880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elevado a qualquer expoente sempre resulta em 1 — a equação nunca teria solução única.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8083296" y="141732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66176" y="17373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&gt; 0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8357616" y="2788920"/>
            <a:ext cx="2880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22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argumento deve ser estritamente positivo. Não existe logaritmo de número negativo ou zero nos reais.</a:t>
            </a:r>
            <a:endParaRPr lang="en-US" sz="16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Exponencial e Logaritmo: Funções Inversas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6309360" cy="512064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</p:spPr>
      </p:sp>
      <p:pic>
        <p:nvPicPr>
          <p:cNvPr id="4" name="Image 0" descr="/home/claude/pptx_build/aula21_assets/grafico_inversa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22960" y="1463040"/>
            <a:ext cx="5943600" cy="47548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78040" y="1280160"/>
            <a:ext cx="4343400" cy="5120640"/>
          </a:xfrm>
          <a:prstGeom prst="roundRect">
            <a:avLst>
              <a:gd name="adj" fmla="val 2947"/>
            </a:avLst>
          </a:prstGeom>
          <a:solidFill>
            <a:srgbClr val="2A2E4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452360" y="1554480"/>
            <a:ext cx="3794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do logaritmo é o espelho do gráfico da exponencial na reta y = x.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452360" y="2788920"/>
            <a:ext cx="3794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2² = 4, então log₂ 4 = 2.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7452360" y="3429000"/>
            <a:ext cx="37947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(2, 4) está na curva exponencial; seu espelho, (4, 2), está na curva do logaritmo.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7452360" y="4937760"/>
            <a:ext cx="3794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pontos (2,4) e (4,2) trocam de posição — exatamente como qualquer par de funções inversas.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Três Propriedades Operatórias Fundamentais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3429000" cy="420624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60020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3063240" cy="1280160"/>
          </a:xfrm>
          <a:prstGeom prst="roundRect">
            <a:avLst>
              <a:gd name="adj" fmla="val 5714"/>
            </a:avLst>
          </a:prstGeom>
          <a:solidFill>
            <a:srgbClr val="1E213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60120" y="2267712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log(A·C) =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27432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A + log C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703320"/>
            <a:ext cx="28803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dentro do log equivale a somar dois logaritmos separados.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61688" y="1371600"/>
            <a:ext cx="3429000" cy="420624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44568" y="160020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QUOCIENTE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544568" y="2148840"/>
            <a:ext cx="3063240" cy="1280160"/>
          </a:xfrm>
          <a:prstGeom prst="roundRect">
            <a:avLst>
              <a:gd name="adj" fmla="val 5714"/>
            </a:avLst>
          </a:prstGeom>
          <a:solidFill>
            <a:srgbClr val="1E213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81728" y="2267712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log(A/C) =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4864608" y="27432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A − log C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4636008" y="3703320"/>
            <a:ext cx="28803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dentro do log equivale a subtrair dois logaritmos separados.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083296" y="1371600"/>
            <a:ext cx="3429000" cy="420624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66176" y="160020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266176" y="2148840"/>
            <a:ext cx="3063240" cy="1280160"/>
          </a:xfrm>
          <a:prstGeom prst="roundRect">
            <a:avLst>
              <a:gd name="adj" fmla="val 5714"/>
            </a:avLst>
          </a:prstGeom>
          <a:solidFill>
            <a:srgbClr val="1E213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03336" y="2267712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log(A</a:t>
            </a:r>
            <a:pPr indent="0" marL="0">
              <a:buNone/>
            </a:pPr>
            <a:r>
              <a:rPr lang="en-US" sz="19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8586216" y="27432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log A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3703320"/>
            <a:ext cx="28803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expoente do argumento "desce" e multiplica o logaritmo.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Casos Particulares: log e ln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257800" cy="4206240"/>
          </a:xfrm>
          <a:prstGeom prst="roundRect">
            <a:avLst>
              <a:gd name="adj" fmla="val 2609"/>
            </a:avLst>
          </a:prstGeom>
          <a:solidFill>
            <a:srgbClr val="2A2E45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600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Logaritmo Decimal (log)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4884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10, a mais usada no cotidiano e em ciência.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743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não se escreve a base, subentende-se 10: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x  ≡  log</a:t>
            </a:r>
            <a:pPr indent="0" marL="0">
              <a:buNone/>
            </a:pPr>
            <a:r>
              <a:rPr lang="en-US" sz="21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pPr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toda a próxima aula: decibéis, Richter e pH!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263640" y="1371600"/>
            <a:ext cx="5257800" cy="4206240"/>
          </a:xfrm>
          <a:prstGeom prst="roundRect">
            <a:avLst>
              <a:gd name="adj" fmla="val 2609"/>
            </a:avLst>
          </a:prstGeom>
          <a:solidFill>
            <a:srgbClr val="2A2E4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37960" y="1600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Logaritmo Natural (ln)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214884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e (número de Euler ≈ 2,718...).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74320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Amplamente usado em crescimento e decaimento exponencial (física, biologia, finanças):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370332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ln x  ≡  log</a:t>
            </a:r>
            <a:pPr indent="0" marL="0">
              <a:buNone/>
            </a:pPr>
            <a:r>
              <a:rPr lang="en-US" sz="21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Guiado — Aplicando as Propriedades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10881360" cy="1005840"/>
          </a:xfrm>
          <a:prstGeom prst="roundRect">
            <a:avLst>
              <a:gd name="adj" fmla="val 9091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28016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pPr indent="0" marL="0">
              <a:lnSpc>
                <a:spcPts val="2200"/>
              </a:lnSpc>
              <a:buNone/>
            </a:pPr>
            <a:r>
              <a:rPr lang="en-US" sz="17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log₂ 32 − log₂ 4 usando a propriedade do quociente, e depois confirme calculando cada termo separadamente.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5257800" cy="3931920"/>
          </a:xfrm>
          <a:prstGeom prst="roundRect">
            <a:avLst>
              <a:gd name="adj" fmla="val 2791"/>
            </a:avLst>
          </a:prstGeom>
          <a:solidFill>
            <a:srgbClr val="1E213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743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Propriedade (Quociente):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9184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log₂ 32 − log₂ 4 = log₂ (32/4)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9319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log₂ 8 = 3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263640" y="2514600"/>
            <a:ext cx="5257800" cy="3931920"/>
          </a:xfrm>
          <a:prstGeom prst="roundRect">
            <a:avLst>
              <a:gd name="adj" fmla="val 2791"/>
            </a:avLst>
          </a:prstGeom>
          <a:solidFill>
            <a:srgbClr val="1E213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37960" y="2743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Cálculo Direto (Confirmação):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329184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log₂ 32 = 5   (2⁵ = 32)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393192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log₂ 4 = 2   →   5 − 2 = 3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log₅ x = 3, isto é, determine o valor de x que satisfaz essa equação logarítmica.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914400" y="3931920"/>
            <a:ext cx="612648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40690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434840"/>
            <a:ext cx="5669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Reescreva a equação na forma exponencial equivalente: log₅ x = 3 ⟺ 5³ = x.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046720" y="292608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log₅ x = 3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80467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[ ? ]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/home/claude/pptx_build/icons/chec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468880"/>
          </a:xfrm>
          <a:prstGeom prst="roundRect">
            <a:avLst>
              <a:gd name="adj" fmla="val 4444"/>
            </a:avLst>
          </a:prstGeom>
          <a:solidFill>
            <a:srgbClr val="2A2E4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4231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log₅ x = 3  ⟺  5³ = x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06324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125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6217920" y="1691640"/>
            <a:ext cx="5349240" cy="2468880"/>
          </a:xfrm>
          <a:prstGeom prst="roundRect">
            <a:avLst>
              <a:gd name="adj" fmla="val 4444"/>
            </a:avLst>
          </a:prstGeom>
          <a:solidFill>
            <a:srgbClr val="E8623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92240" y="2377440"/>
            <a:ext cx="484632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55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logaritmo é a operação inversa da potenciação: isola o expoente de uma equação exponencial. As propriedades do produto, quociente e potência permitem simplificar expressões complexas transformando multiplicações em somas.</a:t>
            </a:r>
            <a:endParaRPr lang="en-US" sz="155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44348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Escalas Logarítmicas — aplicações práticas (Decibéis, Richter e pH).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21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2026-09-04T20:21:13Z</dcterms:created>
  <dcterms:modified xsi:type="dcterms:W3CDTF">2026-09-04T20:21:13Z</dcterms:modified>
</cp:coreProperties>
</file>