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0" y="187452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dB
Richter
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Escalas Logarítmicas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Aplicações práticas: Decibéis, Richter e pH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Quando a Escala Linear Não Basta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50" b="0" i="0">
                <a:solidFill>
                  <a:srgbClr val="2A2D3A"/>
                </a:solidFill>
                <a:latin typeface="Calibri"/>
              </a:rPr>
              <a:t>Um sussurro tem intensidade sonora de cerca de 10⁻¹⁰ W/m². Um show de rock chega a 10⁻¹ W/m². Numa régua comum de 0 a 1, o sussurro ficaria colado ao zero e seria impossível diferenciar visualmente valores tão distantes. É exatamente aqui que o logaritmo, definido na aula anterior, se torna uma ferramenta indispensável: ele comprime faixas multiplicativas gigantescas numa escala aditiva pequena e legível.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8328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O Padrão Comum das Escalas Logarítmicas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A2D3A"/>
                </a:solidFill>
                <a:latin typeface="Calibri"/>
              </a:rPr>
              <a:t>Diferença ADITIVA na escala     </a:t>
            </a:r>
            <a:r>
              <a:rPr sz="1500" b="0">
                <a:solidFill>
                  <a:srgbClr val="6B6E7C"/>
                </a:solidFill>
                <a:latin typeface="Calibri"/>
              </a:rPr>
              <a:t>→     </a:t>
            </a:r>
            <a:r>
              <a:rPr sz="1600" b="1">
                <a:solidFill>
                  <a:srgbClr val="E8623C"/>
                </a:solidFill>
                <a:latin typeface="Calibri"/>
              </a:rPr>
              <a:t>Diferença MULTIPLICATIVA na grandeza real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mbria"/>
              </a:rPr>
              <a:t>Decibéis (dB) — A Escala da Intensidade Sonora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0881360" cy="10972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E8623C"/>
                </a:solidFill>
                <a:latin typeface="Cambria"/>
              </a:rPr>
              <a:t>β = 10 · log₁₀ (I / I₀)</a:t>
            </a:r>
          </a:p>
        </p:txBody>
      </p:sp>
      <p:pic>
        <p:nvPicPr>
          <p:cNvPr id="5" name="Picture 4" descr="decibel_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651760"/>
            <a:ext cx="10881360" cy="3474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Interpretando a Fórmula dos Decibéis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10881360" cy="411480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10332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2A2D3A"/>
                </a:solidFill>
                <a:latin typeface="Calibri"/>
              </a:rPr>
              <a:t>• I = intensidade sonora física da fonte (em W/m²)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A2D3A"/>
                </a:solidFill>
                <a:latin typeface="Calibri"/>
              </a:rPr>
              <a:t>• I₀ = 10⁻¹² W/m² — o limiar mínimo de audição humana (referência universal)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2A2D3A"/>
                </a:solidFill>
                <a:latin typeface="Calibri"/>
              </a:rPr>
              <a:t>• O fator 10 na frente do logaritmo converte "bel" em "decibel" (deci = 1/10)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E8623C"/>
                </a:solidFill>
                <a:latin typeface="Calibri"/>
              </a:rPr>
              <a:t>ATENÇÃO: cada +10 dB significa 10 VEZES mais intensidade física — não "um pouco mais alto".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E7C"/>
                </a:solidFill>
                <a:latin typeface="Calibri"/>
              </a:rPr>
              <a:t>A percepção humana de volume é diferente da grandeza física medida: o ouvido reage de forma aproximadamente logarítmica, e é por isso que a escala em dB "combina" tão bem com a nossa audição.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mbria"/>
              </a:rPr>
              <a:t>Escala Richter — A Energia dos Terremotos</a:t>
            </a:r>
          </a:p>
        </p:txBody>
      </p:sp>
      <p:pic>
        <p:nvPicPr>
          <p:cNvPr id="3" name="Picture 2" descr="richter_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6126480" cy="39319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49440" y="1463040"/>
            <a:ext cx="4572000" cy="38404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23760" y="1645920"/>
            <a:ext cx="40233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FFFFFF"/>
                </a:solidFill>
                <a:latin typeface="Calibri"/>
              </a:rPr>
              <a:t>A magnitude Richter é o logaritmo decimal da amplitude da onda sísmica registrada.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C9CCDA"/>
                </a:solidFill>
                <a:latin typeface="Calibri"/>
              </a:rPr>
              <a:t>Cada 1 grau de magnitude equivale a aproximadamente: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E8623C"/>
                </a:solidFill>
                <a:latin typeface="Cambria"/>
              </a:rPr>
              <a:t>≈ 31,6 vezes mais energia liberada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D8DAE6"/>
                </a:solidFill>
                <a:latin typeface="Calibri"/>
              </a:rPr>
              <a:t>Um terremoto de magnitude 7 não é "um pouco mais forte" que um de magnitude 6 — é cerca de 31,6 vezes mais destrutivo em energia.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A Escala de pH — Acidez e Basicidade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0881360" cy="10972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E8623C"/>
                </a:solidFill>
                <a:latin typeface="Cambria"/>
              </a:rPr>
              <a:t>pH = −log₁₀ [H⁺]</a:t>
            </a:r>
          </a:p>
        </p:txBody>
      </p:sp>
      <p:pic>
        <p:nvPicPr>
          <p:cNvPr id="5" name="Picture 4" descr="ph_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651760"/>
            <a:ext cx="10881360" cy="3474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mbria"/>
              </a:rPr>
              <a:t>Por que o Sinal Negativo na Fórmula do pH?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10881360" cy="41148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10332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FFFFFF"/>
                </a:solidFill>
                <a:latin typeface="Calibri"/>
              </a:rPr>
              <a:t>A concentração de íons H⁺ em soluções costuma ser um número decimal muito pequeno (ex.: [H⁺] = 10⁻⁵ mol/L).</a:t>
            </a:r>
          </a:p>
          <a:p>
            <a:pPr algn="l">
              <a:spcAft>
                <a:spcPts val="600"/>
              </a:spcAft>
            </a:pPr>
            <a:r>
              <a:rPr sz="1550" b="0">
                <a:solidFill>
                  <a:srgbClr val="C9CCDA"/>
                </a:solidFill>
                <a:latin typeface="Calibri"/>
              </a:rPr>
              <a:t>O logaritmo decimal desse número seria negativo (log₁₀ 10⁻⁵ = −5), o que seria pouco intuitivo.</a:t>
            </a:r>
          </a:p>
          <a:p>
            <a:pPr algn="l">
              <a:spcAft>
                <a:spcPts val="600"/>
              </a:spcAft>
            </a:pPr>
            <a:r>
              <a:rPr sz="1550" b="0">
                <a:solidFill>
                  <a:srgbClr val="FFFFFF"/>
                </a:solidFill>
                <a:latin typeface="Calibri"/>
              </a:rPr>
              <a:t>O sinal "menos" na frente da fórmula converte o resultado para um número positivo e de fácil leitura: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E8623C"/>
                </a:solidFill>
                <a:latin typeface="Cambria"/>
              </a:rPr>
              <a:t>pH &lt; 7  →  ÁCIDO       pH = 7  →  NEUTRO       pH &gt; 7  →  BÁSICO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Exemplo Guiado — Calculando Nível Sonoro e pH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0881360" cy="91440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50" b="1">
                <a:solidFill>
                  <a:srgbClr val="E8623C"/>
                </a:solidFill>
                <a:latin typeface="Calibri"/>
              </a:rPr>
              <a:t>Problema:  </a:t>
            </a:r>
            <a:r>
              <a:rPr sz="1500" b="0">
                <a:solidFill>
                  <a:srgbClr val="2A2D3A"/>
                </a:solidFill>
                <a:latin typeface="Calibri"/>
              </a:rPr>
              <a:t>a) Calcule β em dB para I = 10⁻⁶ W/m² (I₀=10⁻¹²).   b) Calcule o pH para [H⁺] = 10⁻³ mol/L.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5257800" cy="25603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4709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8623C"/>
                </a:solidFill>
                <a:latin typeface="Calibri"/>
              </a:rPr>
              <a:t>a) Nível Sonoro: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mbria"/>
              </a:rPr>
              <a:t>β = 10 · log₁₀(10⁻⁶/10⁻¹²)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mbria"/>
              </a:rPr>
              <a:t>β = 10 · log₁₀(10⁶) = 10 · 6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Cambria"/>
              </a:rPr>
              <a:t>β = 60 dB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514600"/>
            <a:ext cx="5257800" cy="25603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743200"/>
            <a:ext cx="4709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8623C"/>
                </a:solidFill>
                <a:latin typeface="Calibri"/>
              </a:rPr>
              <a:t>b) pH da Solução: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mbria"/>
              </a:rPr>
              <a:t>pH = −log₁₀(10⁻³)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mbri"/>
              </a:rPr>
              <a:t>pH = −(−3)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Cambria"/>
              </a:rPr>
              <a:t>pH = 3   (ácida)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Um terremoto A tem magnitude 5 e outro terremoto B tem magnitude 8. Aproximadamente quantas vezes mais energia B libera em relação a A?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A2D3A"/>
                </a:solidFill>
                <a:latin typeface="Calibri"/>
              </a:rPr>
              <a:t>A diferença de magnitude é 3 graus. Eleve o fator 31,6 ao cubo (31,6³).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274320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×?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6480" y="4663440"/>
            <a:ext cx="3520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E8623C"/>
                </a:solidFill>
                <a:latin typeface="Cambria"/>
              </a:rPr>
              <a:t>≈ [ ? ] vezes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Diferença de magnitude: 8 − 5 = 3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Fator = 31,6³ ≈ 31.554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E8623C"/>
                </a:solidFill>
                <a:latin typeface="Calibri"/>
              </a:rPr>
              <a:t>≈ 31,5 mil vezes mais energia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A2D3A"/>
                </a:solidFill>
                <a:latin typeface="Calibri"/>
              </a:rPr>
              <a:t>Resumo do Módulo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A2D3A"/>
                </a:solidFill>
                <a:latin typeface="Calibri"/>
              </a:rPr>
              <a:t>Decibéis, Richter e pH são três escalas logarítmicas de base 10 que resolvem o mesmo problema: comprimir grandezas físicas com variações multiplicativas gigantes numa escala numérica pequena, aditiva e prática de usar.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AA0B4"/>
                </a:solidFill>
                <a:latin typeface="Calibri"/>
              </a:rPr>
              <a:t>Próxima aula: [continuação do módulo de Pré-Física]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