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02DA96-010A-4678-A96F-13758602D399}" v="6" dt="2026-09-03T23:00:20.7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s Oliveira" userId="80e6a4d8f6082d78" providerId="LiveId" clId="{3451CDAF-3C47-4B5C-BFB8-180CCD0EFD35}"/>
    <pc:docChg chg="custSel addSld modSld">
      <pc:chgData name="Marcos Oliveira" userId="80e6a4d8f6082d78" providerId="LiveId" clId="{3451CDAF-3C47-4B5C-BFB8-180CCD0EFD35}" dt="2026-09-03T23:04:37.108" v="78" actId="20577"/>
      <pc:docMkLst>
        <pc:docMk/>
      </pc:docMkLst>
      <pc:sldChg chg="addSp delSp modSp mod">
        <pc:chgData name="Marcos Oliveira" userId="80e6a4d8f6082d78" providerId="LiveId" clId="{3451CDAF-3C47-4B5C-BFB8-180CCD0EFD35}" dt="2026-09-03T18:02:08.946" v="20" actId="14100"/>
        <pc:sldMkLst>
          <pc:docMk/>
          <pc:sldMk cId="0" sldId="260"/>
        </pc:sldMkLst>
        <pc:graphicFrameChg chg="del modGraphic">
          <ac:chgData name="Marcos Oliveira" userId="80e6a4d8f6082d78" providerId="LiveId" clId="{3451CDAF-3C47-4B5C-BFB8-180CCD0EFD35}" dt="2026-09-03T18:00:15.340" v="1" actId="478"/>
          <ac:graphicFrameMkLst>
            <pc:docMk/>
            <pc:sldMk cId="0" sldId="260"/>
            <ac:graphicFrameMk id="6" creationId="{00000000-0000-0000-0000-000000000000}"/>
          </ac:graphicFrameMkLst>
        </pc:graphicFrameChg>
        <pc:picChg chg="add mod modCrop">
          <ac:chgData name="Marcos Oliveira" userId="80e6a4d8f6082d78" providerId="LiveId" clId="{3451CDAF-3C47-4B5C-BFB8-180CCD0EFD35}" dt="2026-09-03T18:02:08.946" v="20" actId="14100"/>
          <ac:picMkLst>
            <pc:docMk/>
            <pc:sldMk cId="0" sldId="260"/>
            <ac:picMk id="8" creationId="{12BB7B16-8AA5-E2E4-BE5A-DC654BA8AA08}"/>
          </ac:picMkLst>
        </pc:picChg>
        <pc:picChg chg="add mod modCrop">
          <ac:chgData name="Marcos Oliveira" userId="80e6a4d8f6082d78" providerId="LiveId" clId="{3451CDAF-3C47-4B5C-BFB8-180CCD0EFD35}" dt="2026-09-03T18:02:05.790" v="19" actId="14100"/>
          <ac:picMkLst>
            <pc:docMk/>
            <pc:sldMk cId="0" sldId="260"/>
            <ac:picMk id="10" creationId="{005D4521-0C18-06E6-E322-B3A8EAA7684E}"/>
          </ac:picMkLst>
        </pc:picChg>
      </pc:sldChg>
      <pc:sldChg chg="addSp delSp modSp mod">
        <pc:chgData name="Marcos Oliveira" userId="80e6a4d8f6082d78" providerId="LiveId" clId="{3451CDAF-3C47-4B5C-BFB8-180CCD0EFD35}" dt="2026-09-03T22:59:53.836" v="56" actId="1076"/>
        <pc:sldMkLst>
          <pc:docMk/>
          <pc:sldMk cId="0" sldId="263"/>
        </pc:sldMkLst>
        <pc:spChg chg="mod">
          <ac:chgData name="Marcos Oliveira" userId="80e6a4d8f6082d78" providerId="LiveId" clId="{3451CDAF-3C47-4B5C-BFB8-180CCD0EFD35}" dt="2026-09-03T18:05:16.530" v="41" actId="1035"/>
          <ac:spMkLst>
            <pc:docMk/>
            <pc:sldMk cId="0" sldId="263"/>
            <ac:spMk id="2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18:05:28.537" v="42" actId="164"/>
          <ac:spMkLst>
            <pc:docMk/>
            <pc:sldMk cId="0" sldId="263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18:05:28.537" v="42" actId="164"/>
          <ac:spMkLst>
            <pc:docMk/>
            <pc:sldMk cId="0" sldId="263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18:05:28.537" v="42" actId="164"/>
          <ac:spMkLst>
            <pc:docMk/>
            <pc:sldMk cId="0" sldId="263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18:05:28.537" v="42" actId="164"/>
          <ac:spMkLst>
            <pc:docMk/>
            <pc:sldMk cId="0" sldId="263"/>
            <ac:spMk id="6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18:05:28.537" v="42" actId="164"/>
          <ac:spMkLst>
            <pc:docMk/>
            <pc:sldMk cId="0" sldId="263"/>
            <ac:spMk id="7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18:05:28.537" v="42" actId="164"/>
          <ac:spMkLst>
            <pc:docMk/>
            <pc:sldMk cId="0" sldId="263"/>
            <ac:spMk id="9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18:05:28.537" v="42" actId="164"/>
          <ac:spMkLst>
            <pc:docMk/>
            <pc:sldMk cId="0" sldId="263"/>
            <ac:spMk id="10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18:05:28.537" v="42" actId="164"/>
          <ac:spMkLst>
            <pc:docMk/>
            <pc:sldMk cId="0" sldId="263"/>
            <ac:spMk id="11" creationId="{00000000-0000-0000-0000-000000000000}"/>
          </ac:spMkLst>
        </pc:spChg>
        <pc:spChg chg="mod topLvl">
          <ac:chgData name="Marcos Oliveira" userId="80e6a4d8f6082d78" providerId="LiveId" clId="{3451CDAF-3C47-4B5C-BFB8-180CCD0EFD35}" dt="2026-09-03T22:59:32.611" v="53" actId="165"/>
          <ac:spMkLst>
            <pc:docMk/>
            <pc:sldMk cId="0" sldId="263"/>
            <ac:spMk id="12" creationId="{00000000-0000-0000-0000-000000000000}"/>
          </ac:spMkLst>
        </pc:spChg>
        <pc:spChg chg="mod topLvl">
          <ac:chgData name="Marcos Oliveira" userId="80e6a4d8f6082d78" providerId="LiveId" clId="{3451CDAF-3C47-4B5C-BFB8-180CCD0EFD35}" dt="2026-09-03T22:59:32.611" v="53" actId="165"/>
          <ac:spMkLst>
            <pc:docMk/>
            <pc:sldMk cId="0" sldId="263"/>
            <ac:spMk id="13" creationId="{00000000-0000-0000-0000-000000000000}"/>
          </ac:spMkLst>
        </pc:spChg>
        <pc:spChg chg="mod topLvl">
          <ac:chgData name="Marcos Oliveira" userId="80e6a4d8f6082d78" providerId="LiveId" clId="{3451CDAF-3C47-4B5C-BFB8-180CCD0EFD35}" dt="2026-09-03T22:59:47.374" v="55" actId="1076"/>
          <ac:spMkLst>
            <pc:docMk/>
            <pc:sldMk cId="0" sldId="263"/>
            <ac:spMk id="14" creationId="{00000000-0000-0000-0000-000000000000}"/>
          </ac:spMkLst>
        </pc:spChg>
        <pc:spChg chg="mod topLvl">
          <ac:chgData name="Marcos Oliveira" userId="80e6a4d8f6082d78" providerId="LiveId" clId="{3451CDAF-3C47-4B5C-BFB8-180CCD0EFD35}" dt="2026-09-03T22:59:53.836" v="56" actId="1076"/>
          <ac:spMkLst>
            <pc:docMk/>
            <pc:sldMk cId="0" sldId="263"/>
            <ac:spMk id="15" creationId="{00000000-0000-0000-0000-000000000000}"/>
          </ac:spMkLst>
        </pc:spChg>
        <pc:spChg chg="add">
          <ac:chgData name="Marcos Oliveira" userId="80e6a4d8f6082d78" providerId="LiveId" clId="{3451CDAF-3C47-4B5C-BFB8-180CCD0EFD35}" dt="2026-09-03T22:58:32.638" v="45"/>
          <ac:spMkLst>
            <pc:docMk/>
            <pc:sldMk cId="0" sldId="263"/>
            <ac:spMk id="22" creationId="{B842F6E2-92D4-7B49-5708-9EB61BED8433}"/>
          </ac:spMkLst>
        </pc:spChg>
        <pc:grpChg chg="add del mod">
          <ac:chgData name="Marcos Oliveira" userId="80e6a4d8f6082d78" providerId="LiveId" clId="{3451CDAF-3C47-4B5C-BFB8-180CCD0EFD35}" dt="2026-09-03T22:59:32.611" v="53" actId="165"/>
          <ac:grpSpMkLst>
            <pc:docMk/>
            <pc:sldMk cId="0" sldId="263"/>
            <ac:grpSpMk id="18" creationId="{1CD0CDF6-B321-D7FA-345E-FE2FE7F9218A}"/>
          </ac:grpSpMkLst>
        </pc:grpChg>
        <pc:grpChg chg="add mod">
          <ac:chgData name="Marcos Oliveira" userId="80e6a4d8f6082d78" providerId="LiveId" clId="{3451CDAF-3C47-4B5C-BFB8-180CCD0EFD35}" dt="2026-09-03T18:05:39.699" v="43" actId="1076"/>
          <ac:grpSpMkLst>
            <pc:docMk/>
            <pc:sldMk cId="0" sldId="263"/>
            <ac:grpSpMk id="19" creationId="{DF9DD445-6AFE-A7C9-B7F9-6D88B67DF951}"/>
          </ac:grpSpMkLst>
        </pc:grpChg>
        <pc:graphicFrameChg chg="add del mod">
          <ac:chgData name="Marcos Oliveira" userId="80e6a4d8f6082d78" providerId="LiveId" clId="{3451CDAF-3C47-4B5C-BFB8-180CCD0EFD35}" dt="2026-09-03T22:58:49.745" v="46" actId="478"/>
          <ac:graphicFrameMkLst>
            <pc:docMk/>
            <pc:sldMk cId="0" sldId="263"/>
            <ac:graphicFrameMk id="20" creationId="{7048BE6C-F3C7-D5CA-FC48-95EAEF1C6D48}"/>
          </ac:graphicFrameMkLst>
        </pc:graphicFrameChg>
        <pc:picChg chg="mod">
          <ac:chgData name="Marcos Oliveira" userId="80e6a4d8f6082d78" providerId="LiveId" clId="{3451CDAF-3C47-4B5C-BFB8-180CCD0EFD35}" dt="2026-09-03T18:05:28.537" v="42" actId="164"/>
          <ac:picMkLst>
            <pc:docMk/>
            <pc:sldMk cId="0" sldId="263"/>
            <ac:picMk id="8" creationId="{00000000-0000-0000-0000-000000000000}"/>
          </ac:picMkLst>
        </pc:picChg>
      </pc:sldChg>
      <pc:sldChg chg="modSp mod">
        <pc:chgData name="Marcos Oliveira" userId="80e6a4d8f6082d78" providerId="LiveId" clId="{3451CDAF-3C47-4B5C-BFB8-180CCD0EFD35}" dt="2026-09-03T23:04:37.108" v="78" actId="20577"/>
        <pc:sldMkLst>
          <pc:docMk/>
          <pc:sldMk cId="0" sldId="265"/>
        </pc:sldMkLst>
        <pc:spChg chg="mod">
          <ac:chgData name="Marcos Oliveira" userId="80e6a4d8f6082d78" providerId="LiveId" clId="{3451CDAF-3C47-4B5C-BFB8-180CCD0EFD35}" dt="2026-09-03T23:04:37.108" v="78" actId="20577"/>
          <ac:spMkLst>
            <pc:docMk/>
            <pc:sldMk cId="0" sldId="265"/>
            <ac:spMk id="11" creationId="{00000000-0000-0000-0000-000000000000}"/>
          </ac:spMkLst>
        </pc:spChg>
      </pc:sldChg>
      <pc:sldChg chg="add setBg">
        <pc:chgData name="Marcos Oliveira" userId="80e6a4d8f6082d78" providerId="LiveId" clId="{3451CDAF-3C47-4B5C-BFB8-180CCD0EFD35}" dt="2026-09-03T23:00:20.753" v="57"/>
        <pc:sldMkLst>
          <pc:docMk/>
          <pc:sldMk cId="2781514128" sldId="26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2178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768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1874520"/>
            <a:ext cx="3108960" cy="310896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" name="Image 0" descr="/home/claude/pptx_build/icons/exchang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6920" y="2651760"/>
            <a:ext cx="1554480" cy="1554480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14630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DE PRÉ-FÍSICA  ·  AULA 2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920240"/>
            <a:ext cx="75895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Conversão de Unidades e Prefixos do SI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338328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 Internacional de Unidades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731520" y="4160520"/>
            <a:ext cx="2011680" cy="0"/>
          </a:xfrm>
          <a:prstGeom prst="line">
            <a:avLst/>
          </a:prstGeom>
          <a:noFill/>
          <a:ln w="31750">
            <a:solidFill>
              <a:srgbClr val="E8623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que converter unidades?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371600"/>
            <a:ext cx="1088136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spcAft>
                <a:spcPts val="1400"/>
              </a:spcAft>
              <a:buNone/>
            </a:pP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física, misturar unidades diferentes em uma fórmula gera resultados absurdos ou errados.</a:t>
            </a:r>
            <a:endParaRPr lang="en-US" sz="1600" dirty="0"/>
          </a:p>
          <a:p>
            <a:pPr marL="0" indent="0">
              <a:lnSpc>
                <a:spcPts val="2200"/>
              </a:lnSpc>
              <a:buNone/>
            </a:pP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 distância é dada em metros e a velocidade em quilômetros por hora, os dados precisam ser compatibilizados antes de qualquer cálculo.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40080" y="3108960"/>
            <a:ext cx="5120640" cy="1737360"/>
          </a:xfrm>
          <a:prstGeom prst="roundRect">
            <a:avLst>
              <a:gd name="adj" fmla="val 6316"/>
            </a:avLst>
          </a:prstGeom>
          <a:solidFill>
            <a:srgbClr val="FBEAE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 txBox="1"/>
          <p:nvPr/>
        </p:nvSpPr>
        <p:spPr>
          <a:xfrm>
            <a:off x="822960" y="3291840"/>
            <a:ext cx="47548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C03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m + 3 cm = 8 ?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4160520"/>
            <a:ext cx="45720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Errado — unidades diferentes não podem ser somadas diretamente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943600" y="370332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8" name="Image 0" descr="/home/claude/pptx_build/icons/exchange_oran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180" y="3771900"/>
            <a:ext cx="411480" cy="41148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629400" y="3108960"/>
            <a:ext cx="4937760" cy="1737360"/>
          </a:xfrm>
          <a:prstGeom prst="roundRect">
            <a:avLst>
              <a:gd name="adj" fmla="val 6316"/>
            </a:avLst>
          </a:prstGeom>
          <a:solidFill>
            <a:srgbClr val="E9F3EE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7"/>
          <p:cNvSpPr txBox="1"/>
          <p:nvPr/>
        </p:nvSpPr>
        <p:spPr>
          <a:xfrm>
            <a:off x="6812280" y="3291840"/>
            <a:ext cx="4572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E7A5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m + 0,03 m = 5,03 m</a:t>
            </a:r>
            <a:endParaRPr lang="en-US" sz="2200" dirty="0"/>
          </a:p>
        </p:txBody>
      </p:sp>
      <p:sp>
        <p:nvSpPr>
          <p:cNvPr id="11" name="Text 8"/>
          <p:cNvSpPr txBox="1"/>
          <p:nvPr/>
        </p:nvSpPr>
        <p:spPr>
          <a:xfrm>
            <a:off x="6903720" y="4160520"/>
            <a:ext cx="438912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i="1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Certo — converta primeiro para uma unidade só, depois calcule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640080" y="5074920"/>
            <a:ext cx="10881360" cy="685800"/>
          </a:xfrm>
          <a:prstGeom prst="roundRect">
            <a:avLst>
              <a:gd name="adj" fmla="val 13333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Text 10"/>
          <p:cNvSpPr txBox="1"/>
          <p:nvPr/>
        </p:nvSpPr>
        <p:spPr>
          <a:xfrm>
            <a:off x="914400" y="5074920"/>
            <a:ext cx="10332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Princípio:  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mudar a unidade não altera a quantidade real do que está sendo medido.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2</a:t>
            </a:r>
            <a:endParaRPr lang="en-US" sz="900" dirty="0"/>
          </a:p>
        </p:txBody>
      </p:sp>
      <p:sp>
        <p:nvSpPr>
          <p:cNvPr id="15" name="Text 12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Método do Fator de Conversão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417320"/>
            <a:ext cx="603504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spcAft>
                <a:spcPts val="1400"/>
              </a:spcAft>
              <a:buNone/>
            </a:pP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 uma medida por um fator de conversão equivale matematicamente a multiplicar por 1.</a:t>
            </a:r>
            <a:endParaRPr lang="en-US" sz="1600" dirty="0"/>
          </a:p>
          <a:p>
            <a:pPr marL="0" indent="0">
              <a:lnSpc>
                <a:spcPts val="2200"/>
              </a:lnSpc>
              <a:spcAft>
                <a:spcPts val="1400"/>
              </a:spcAft>
              <a:buNone/>
            </a:pP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Sabendo que 1 metro = 100 centímetros, a fração 1 m / 100 cm vale 1.</a:t>
            </a:r>
            <a:endParaRPr lang="en-US" sz="1600" dirty="0"/>
          </a:p>
          <a:p>
            <a:pPr marL="0" indent="0">
              <a:lnSpc>
                <a:spcPts val="2200"/>
              </a:lnSpc>
              <a:buNone/>
            </a:pP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Isso altera apenas a aparência da unidade, mantendo o valor físico intacto.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7040880" y="1691640"/>
            <a:ext cx="4480560" cy="3429000"/>
          </a:xfrm>
          <a:prstGeom prst="roundRect">
            <a:avLst>
              <a:gd name="adj" fmla="val 3733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8869680" y="2011680"/>
            <a:ext cx="822960" cy="82296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6" name="Image 0" descr="/home/claude/pptx_build/icons/calculator_oran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4846" y="2196846"/>
            <a:ext cx="452628" cy="45262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315200" y="3063240"/>
            <a:ext cx="39319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Medida original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0" y="3447288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×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7315200" y="3776472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Nova Unidade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8229600" y="4114800"/>
            <a:ext cx="2103120" cy="0"/>
          </a:xfrm>
          <a:prstGeom prst="line">
            <a:avLst/>
          </a:prstGeom>
          <a:noFill/>
          <a:ln w="19050">
            <a:solidFill>
              <a:srgbClr val="E8623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1" name="Text 8"/>
          <p:cNvSpPr txBox="1"/>
          <p:nvPr/>
        </p:nvSpPr>
        <p:spPr>
          <a:xfrm>
            <a:off x="7315200" y="4178808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Unidade Antiga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7315200" y="452628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 Nova Medida</a:t>
            </a:r>
            <a:endParaRPr lang="en-US" sz="1500" dirty="0"/>
          </a:p>
        </p:txBody>
      </p:sp>
      <p:sp>
        <p:nvSpPr>
          <p:cNvPr id="13" name="Text 10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2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9601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Necessidade dos Prefixos do SI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417320"/>
            <a:ext cx="10881360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spcAft>
                <a:spcPts val="1400"/>
              </a:spcAft>
              <a:buNone/>
            </a:pP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Escrever massas como 0,00000000091 kg ou distâncias astronômicas com dezenas de zeros inviabiliza análises.</a:t>
            </a:r>
            <a:endParaRPr lang="en-US" sz="1600" dirty="0"/>
          </a:p>
          <a:p>
            <a:pPr marL="0" indent="0">
              <a:lnSpc>
                <a:spcPts val="2200"/>
              </a:lnSpc>
              <a:spcAft>
                <a:spcPts val="1400"/>
              </a:spcAft>
              <a:buNone/>
            </a:pP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prefixos do SI funcionam como multiplicadores baseados em potências de dez.</a:t>
            </a:r>
            <a:endParaRPr lang="en-US" sz="1600" dirty="0"/>
          </a:p>
          <a:p>
            <a:pPr marL="0" indent="0">
              <a:lnSpc>
                <a:spcPts val="2200"/>
              </a:lnSpc>
              <a:buNone/>
            </a:pP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Dividem-se em múltiplos (para valores gigantescos) e submúltiplos (para escalas microscópicas).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1463040" y="4023360"/>
            <a:ext cx="9235440" cy="0"/>
          </a:xfrm>
          <a:prstGeom prst="line">
            <a:avLst/>
          </a:prstGeom>
          <a:noFill/>
          <a:ln w="38100">
            <a:solidFill>
              <a:srgbClr val="D8D3C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640080" y="3520440"/>
            <a:ext cx="1005840" cy="1005840"/>
          </a:xfrm>
          <a:prstGeom prst="ellipse">
            <a:avLst/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6" name="Image 0" descr="/home/claude/pptx_build/icons/virus_oran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540" y="3771900"/>
            <a:ext cx="502920" cy="50292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82880" y="4617720"/>
            <a:ext cx="1920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Vírus (nanômetros)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10561320" y="352044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9" name="Image 1" descr="/home/claude/pptx_build/icons/glob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2780" y="3771900"/>
            <a:ext cx="502920" cy="50292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0058400" y="4617720"/>
            <a:ext cx="2011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Planeta (megâmetros)</a:t>
            </a:r>
            <a:endParaRPr lang="en-US" sz="1200" dirty="0"/>
          </a:p>
        </p:txBody>
      </p:sp>
      <p:sp>
        <p:nvSpPr>
          <p:cNvPr id="11" name="Text 7"/>
          <p:cNvSpPr txBox="1"/>
          <p:nvPr/>
        </p:nvSpPr>
        <p:spPr>
          <a:xfrm>
            <a:off x="4846320" y="3639312"/>
            <a:ext cx="2468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escala crescente →</a:t>
            </a:r>
            <a:endParaRPr lang="en-US" sz="1200" dirty="0"/>
          </a:p>
        </p:txBody>
      </p:sp>
      <p:sp>
        <p:nvSpPr>
          <p:cNvPr id="12" name="Text 8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2</a:t>
            </a:r>
            <a:endParaRPr lang="en-US" sz="900" dirty="0"/>
          </a:p>
        </p:txBody>
      </p:sp>
      <p:sp>
        <p:nvSpPr>
          <p:cNvPr id="13" name="Text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411480"/>
            <a:ext cx="9601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Tabela Completa dos Prefixos do SI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1737360" y="6263640"/>
            <a:ext cx="8686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i="1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Potências positivas (múltiplos)  ·  Potências negativas (submúltiplos)</a:t>
            </a:r>
            <a:endParaRPr lang="en-US" sz="115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2</a:t>
            </a:r>
            <a:endParaRPr lang="en-US" sz="900" dirty="0"/>
          </a:p>
        </p:txBody>
      </p:sp>
      <p:sp>
        <p:nvSpPr>
          <p:cNvPr id="3" name="Text 3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12BB7B16-8AA5-E2E4-BE5A-DC654BA8AA0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91" t="1459" r="4027" b="53208"/>
          <a:stretch>
            <a:fillRect/>
          </a:stretch>
        </p:blipFill>
        <p:spPr>
          <a:xfrm>
            <a:off x="191506" y="1319843"/>
            <a:ext cx="5927987" cy="4257566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005D4521-0C18-06E6-E322-B3A8EAA7684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366" t="46332" r="3513" b="5995"/>
          <a:stretch>
            <a:fillRect/>
          </a:stretch>
        </p:blipFill>
        <p:spPr>
          <a:xfrm>
            <a:off x="6190869" y="1319842"/>
            <a:ext cx="5639310" cy="425756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Exemplo Prático com Prefixos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463040"/>
            <a:ext cx="10881360" cy="868680"/>
          </a:xfrm>
          <a:prstGeom prst="roundRect">
            <a:avLst>
              <a:gd name="adj" fmla="val 10526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914400" y="1463040"/>
            <a:ext cx="1033272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Problema:  </a:t>
            </a:r>
            <a:r>
              <a:rPr lang="en-US" sz="16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Converta 350 nanômetros (nm) para metros, utilizando potência de base dez.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65176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PASSO A PASSO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40080" y="3108960"/>
            <a:ext cx="10881360" cy="91440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2700">
            <a:solidFill>
              <a:srgbClr val="D8D3C8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 txBox="1"/>
          <p:nvPr/>
        </p:nvSpPr>
        <p:spPr>
          <a:xfrm>
            <a:off x="914400" y="3108960"/>
            <a:ext cx="10332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 </a:t>
            </a:r>
            <a:r>
              <a:rPr lang="en-US" sz="15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prefixo </a:t>
            </a: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nano</a:t>
            </a:r>
            <a:r>
              <a:rPr lang="en-US" sz="15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equivale a 10⁻⁹ — substituímos o símbolo diretamente na unidade: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40080" y="4206240"/>
            <a:ext cx="10881360" cy="1371600"/>
          </a:xfrm>
          <a:prstGeom prst="roundRect">
            <a:avLst>
              <a:gd name="adj" fmla="val 8000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 txBox="1"/>
          <p:nvPr/>
        </p:nvSpPr>
        <p:spPr>
          <a:xfrm>
            <a:off x="640080" y="4206240"/>
            <a:ext cx="108813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350 nm</a:t>
            </a:r>
            <a:r>
              <a:rPr lang="en-US" sz="2600" dirty="0">
                <a:solidFill>
                  <a:srgbClr val="8A8FA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=  </a:t>
            </a:r>
            <a:r>
              <a:rPr lang="en-US" sz="26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350 · 10⁻⁹ m</a:t>
            </a:r>
            <a:r>
              <a:rPr lang="en-US" sz="2600" dirty="0">
                <a:solidFill>
                  <a:srgbClr val="8A8FA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 =  </a:t>
            </a: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3,5 · 10⁻⁷ m</a:t>
            </a:r>
            <a:endParaRPr lang="en-US" sz="2600" dirty="0"/>
          </a:p>
        </p:txBody>
      </p:sp>
      <p:sp>
        <p:nvSpPr>
          <p:cNvPr id="10" name="Text 8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2</a:t>
            </a:r>
            <a:endParaRPr lang="en-US" sz="900" dirty="0"/>
          </a:p>
        </p:txBody>
      </p:sp>
      <p:sp>
        <p:nvSpPr>
          <p:cNvPr id="11" name="Text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4864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Caso Especial — Velocidade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1430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km/h  ⇄  m/s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585216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200"/>
              </a:lnSpc>
              <a:spcAft>
                <a:spcPts val="1600"/>
              </a:spcAft>
              <a:buNone/>
            </a:pPr>
            <a:r>
              <a:rPr lang="en-US" sz="16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estudo do movimento, a velocidade aparece em km/h, mas o SI exige m/s.</a:t>
            </a:r>
            <a:endParaRPr lang="en-US" sz="1600" dirty="0"/>
          </a:p>
          <a:p>
            <a:pPr marL="0" indent="0">
              <a:lnSpc>
                <a:spcPts val="2200"/>
              </a:lnSpc>
              <a:buNone/>
            </a:pPr>
            <a:r>
              <a:rPr lang="en-US" sz="16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Sabendo que 1 km = 1000 m e 1 h = 3600 s, deduzimos o fator de conversão.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402336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6" name="Image 0" descr="/home/claude/pptx_build/icons/tachometer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4420" y="4274820"/>
            <a:ext cx="502920" cy="50292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365760" y="512064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km/h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2103120" y="4206240"/>
            <a:ext cx="7315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⇄</a:t>
            </a:r>
            <a:endParaRPr lang="en-US" sz="2600" dirty="0"/>
          </a:p>
        </p:txBody>
      </p:sp>
      <p:sp>
        <p:nvSpPr>
          <p:cNvPr id="9" name="Shape 6"/>
          <p:cNvSpPr/>
          <p:nvPr/>
        </p:nvSpPr>
        <p:spPr>
          <a:xfrm>
            <a:off x="2926080" y="4023360"/>
            <a:ext cx="1005840" cy="1005840"/>
          </a:xfrm>
          <a:prstGeom prst="ellipse">
            <a:avLst/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0" name="Image 1" descr="/home/claude/pptx_build/icons/tachometer_oran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7540" y="4274820"/>
            <a:ext cx="502920" cy="50292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2468880" y="5120640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m/s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6949440" y="1828800"/>
            <a:ext cx="4572000" cy="3566160"/>
          </a:xfrm>
          <a:prstGeom prst="roundRect">
            <a:avLst>
              <a:gd name="adj" fmla="val 3590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3" name="Text 9"/>
          <p:cNvSpPr txBox="1"/>
          <p:nvPr/>
        </p:nvSpPr>
        <p:spPr>
          <a:xfrm>
            <a:off x="7223760" y="2194560"/>
            <a:ext cx="4023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km/h</a:t>
            </a:r>
            <a:endParaRPr lang="en-US" sz="2200" dirty="0"/>
          </a:p>
        </p:txBody>
      </p:sp>
      <p:sp>
        <p:nvSpPr>
          <p:cNvPr id="14" name="Text 10"/>
          <p:cNvSpPr txBox="1"/>
          <p:nvPr/>
        </p:nvSpPr>
        <p:spPr>
          <a:xfrm>
            <a:off x="7223760" y="274320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</a:t>
            </a:r>
            <a:endParaRPr lang="en-US" sz="1800" dirty="0"/>
          </a:p>
        </p:txBody>
      </p:sp>
      <p:sp>
        <p:nvSpPr>
          <p:cNvPr id="15" name="Text 11"/>
          <p:cNvSpPr txBox="1"/>
          <p:nvPr/>
        </p:nvSpPr>
        <p:spPr>
          <a:xfrm>
            <a:off x="7223760" y="320040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1000 m</a:t>
            </a:r>
            <a:endParaRPr lang="en-US" sz="1800" dirty="0"/>
          </a:p>
        </p:txBody>
      </p:sp>
      <p:sp>
        <p:nvSpPr>
          <p:cNvPr id="16" name="Shape 12"/>
          <p:cNvSpPr/>
          <p:nvPr/>
        </p:nvSpPr>
        <p:spPr>
          <a:xfrm>
            <a:off x="8321040" y="3611880"/>
            <a:ext cx="1828800" cy="0"/>
          </a:xfrm>
          <a:prstGeom prst="line">
            <a:avLst/>
          </a:prstGeom>
          <a:noFill/>
          <a:ln w="19050">
            <a:solidFill>
              <a:srgbClr val="E8623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17" name="Text 13"/>
          <p:cNvSpPr txBox="1"/>
          <p:nvPr/>
        </p:nvSpPr>
        <p:spPr>
          <a:xfrm>
            <a:off x="7223760" y="365760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3600 s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7223760" y="4251960"/>
            <a:ext cx="4023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1 / 3,6 m/s</a:t>
            </a:r>
            <a:endParaRPr lang="en-US" sz="2400" dirty="0"/>
          </a:p>
        </p:txBody>
      </p:sp>
      <p:sp>
        <p:nvSpPr>
          <p:cNvPr id="19" name="Text 15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2</a:t>
            </a:r>
            <a:endParaRPr lang="en-US" sz="900" dirty="0"/>
          </a:p>
        </p:txBody>
      </p:sp>
      <p:sp>
        <p:nvSpPr>
          <p:cNvPr id="20" name="Text 16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321768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Regra Prática de Conversão de Velocidade</a:t>
            </a:r>
            <a:endParaRPr lang="en-US" sz="2800" dirty="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DF9DD445-6AFE-A7C9-B7F9-6D88B67DF951}"/>
              </a:ext>
            </a:extLst>
          </p:cNvPr>
          <p:cNvGrpSpPr/>
          <p:nvPr/>
        </p:nvGrpSpPr>
        <p:grpSpPr>
          <a:xfrm>
            <a:off x="580644" y="961848"/>
            <a:ext cx="10332720" cy="2142370"/>
            <a:chOff x="914400" y="1282748"/>
            <a:chExt cx="10332720" cy="2142370"/>
          </a:xfrm>
        </p:grpSpPr>
        <p:sp>
          <p:nvSpPr>
            <p:cNvPr id="3" name="Shape 1"/>
            <p:cNvSpPr/>
            <p:nvPr/>
          </p:nvSpPr>
          <p:spPr>
            <a:xfrm>
              <a:off x="914400" y="1920240"/>
              <a:ext cx="3291840" cy="914400"/>
            </a:xfrm>
            <a:prstGeom prst="roundRect">
              <a:avLst>
                <a:gd name="adj" fmla="val 50000"/>
              </a:avLst>
            </a:prstGeom>
            <a:solidFill>
              <a:srgbClr val="F5F1EC"/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4" name="Text 2"/>
            <p:cNvSpPr txBox="1"/>
            <p:nvPr/>
          </p:nvSpPr>
          <p:spPr>
            <a:xfrm>
              <a:off x="914400" y="1920240"/>
              <a:ext cx="3291840" cy="9144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2600" b="1" dirty="0">
                  <a:solidFill>
                    <a:srgbClr val="2A2D3A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km/h</a:t>
              </a:r>
              <a:endParaRPr lang="en-US" sz="2600" dirty="0"/>
            </a:p>
          </p:txBody>
        </p:sp>
        <p:sp>
          <p:nvSpPr>
            <p:cNvPr id="5" name="Shape 3"/>
            <p:cNvSpPr/>
            <p:nvPr/>
          </p:nvSpPr>
          <p:spPr>
            <a:xfrm>
              <a:off x="7955280" y="1920240"/>
              <a:ext cx="3291840" cy="914400"/>
            </a:xfrm>
            <a:prstGeom prst="roundRect">
              <a:avLst>
                <a:gd name="adj" fmla="val 50000"/>
              </a:avLst>
            </a:prstGeom>
            <a:solidFill>
              <a:srgbClr val="F5F1EC"/>
            </a:solidFill>
            <a:ln/>
          </p:spPr>
          <p:txBody>
            <a:bodyPr/>
            <a:lstStyle/>
            <a:p>
              <a:endParaRPr lang="pt-BR"/>
            </a:p>
          </p:txBody>
        </p:sp>
        <p:sp>
          <p:nvSpPr>
            <p:cNvPr id="6" name="Text 4"/>
            <p:cNvSpPr txBox="1"/>
            <p:nvPr/>
          </p:nvSpPr>
          <p:spPr>
            <a:xfrm>
              <a:off x="7955280" y="1920240"/>
              <a:ext cx="3291840" cy="9144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2600" b="1" dirty="0">
                  <a:solidFill>
                    <a:srgbClr val="2A2D3A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m/s</a:t>
              </a:r>
              <a:endParaRPr lang="en-US" sz="2600" dirty="0"/>
            </a:p>
          </p:txBody>
        </p:sp>
        <p:sp>
          <p:nvSpPr>
            <p:cNvPr id="7" name="Shape 5"/>
            <p:cNvSpPr/>
            <p:nvPr/>
          </p:nvSpPr>
          <p:spPr>
            <a:xfrm>
              <a:off x="5404104" y="1691640"/>
              <a:ext cx="1371600" cy="1371600"/>
            </a:xfrm>
            <a:prstGeom prst="ellipse">
              <a:avLst/>
            </a:prstGeom>
            <a:solidFill>
              <a:srgbClr val="E8623C"/>
            </a:solidFill>
            <a:ln/>
          </p:spPr>
          <p:txBody>
            <a:bodyPr/>
            <a:lstStyle/>
            <a:p>
              <a:endParaRPr lang="pt-BR"/>
            </a:p>
          </p:txBody>
        </p:sp>
        <p:pic>
          <p:nvPicPr>
            <p:cNvPr id="8" name="Image 0" descr="/home/claude/pptx_build/icons/exchange_white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47004" y="1769364"/>
              <a:ext cx="685800" cy="685800"/>
            </a:xfrm>
            <a:prstGeom prst="rect">
              <a:avLst/>
            </a:prstGeom>
          </p:spPr>
        </p:pic>
        <p:sp>
          <p:nvSpPr>
            <p:cNvPr id="9" name="Text 6"/>
            <p:cNvSpPr txBox="1"/>
            <p:nvPr/>
          </p:nvSpPr>
          <p:spPr>
            <a:xfrm>
              <a:off x="5404104" y="2378389"/>
              <a:ext cx="1371600" cy="4572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2200" b="1" dirty="0">
                  <a:solidFill>
                    <a:schemeClr val="bg1"/>
                  </a:solidFill>
                  <a:latin typeface="Cambria" pitchFamily="34" charset="0"/>
                  <a:ea typeface="Cambria" pitchFamily="34" charset="-122"/>
                  <a:cs typeface="Cambria" pitchFamily="34" charset="-120"/>
                </a:rPr>
                <a:t>3,6</a:t>
              </a:r>
              <a:endParaRPr lang="en-US" sz="2200" dirty="0">
                <a:solidFill>
                  <a:schemeClr val="bg1"/>
                </a:solidFill>
              </a:endParaRPr>
            </a:p>
          </p:txBody>
        </p:sp>
        <p:sp>
          <p:nvSpPr>
            <p:cNvPr id="10" name="Text 7"/>
            <p:cNvSpPr txBox="1"/>
            <p:nvPr/>
          </p:nvSpPr>
          <p:spPr>
            <a:xfrm>
              <a:off x="5221224" y="1282748"/>
              <a:ext cx="1737360" cy="4114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1E7A56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÷ 3,6  →</a:t>
              </a:r>
              <a:endParaRPr lang="en-US" sz="1400" dirty="0"/>
            </a:p>
          </p:txBody>
        </p:sp>
        <p:sp>
          <p:nvSpPr>
            <p:cNvPr id="11" name="Text 8"/>
            <p:cNvSpPr txBox="1"/>
            <p:nvPr/>
          </p:nvSpPr>
          <p:spPr>
            <a:xfrm>
              <a:off x="5221224" y="3013638"/>
              <a:ext cx="1737360" cy="4114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400" b="1" dirty="0">
                  <a:solidFill>
                    <a:srgbClr val="3E4A6B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←  × 3,6</a:t>
              </a:r>
              <a:endParaRPr lang="en-US" sz="1400" dirty="0"/>
            </a:p>
          </p:txBody>
        </p:sp>
      </p:grpSp>
      <p:sp>
        <p:nvSpPr>
          <p:cNvPr id="12" name="Text 9"/>
          <p:cNvSpPr txBox="1"/>
          <p:nvPr/>
        </p:nvSpPr>
        <p:spPr>
          <a:xfrm>
            <a:off x="1412748" y="3961940"/>
            <a:ext cx="964631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km/h → m/s:  </a:t>
            </a:r>
            <a:r>
              <a:rPr lang="en-US" sz="1700" b="1" dirty="0">
                <a:solidFill>
                  <a:srgbClr val="1E7A5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divida por 3,6.</a:t>
            </a:r>
            <a:endParaRPr lang="en-US" sz="1700" dirty="0"/>
          </a:p>
        </p:txBody>
      </p:sp>
      <p:sp>
        <p:nvSpPr>
          <p:cNvPr id="13" name="Text 10"/>
          <p:cNvSpPr txBox="1"/>
          <p:nvPr/>
        </p:nvSpPr>
        <p:spPr>
          <a:xfrm>
            <a:off x="1412748" y="4464860"/>
            <a:ext cx="9646316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m/s → km/h:  </a:t>
            </a:r>
            <a:r>
              <a:rPr lang="en-US" sz="1700" b="1" dirty="0">
                <a:solidFill>
                  <a:srgbClr val="3E4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multiplique por 3,6.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4218016" y="5072850"/>
            <a:ext cx="3762063" cy="685800"/>
          </a:xfrm>
          <a:prstGeom prst="roundRect">
            <a:avLst>
              <a:gd name="adj" fmla="val 13333"/>
            </a:avLst>
          </a:prstGeom>
          <a:solidFill>
            <a:srgbClr val="1E2130"/>
          </a:solidFill>
          <a:ln/>
        </p:spPr>
        <p:txBody>
          <a:bodyPr/>
          <a:lstStyle/>
          <a:p>
            <a:pPr algn="ctr"/>
            <a:endParaRPr lang="pt-BR"/>
          </a:p>
        </p:txBody>
      </p:sp>
      <p:sp>
        <p:nvSpPr>
          <p:cNvPr id="15" name="Text 12"/>
          <p:cNvSpPr txBox="1"/>
          <p:nvPr/>
        </p:nvSpPr>
        <p:spPr>
          <a:xfrm>
            <a:off x="3555928" y="5102352"/>
            <a:ext cx="5086239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Exemplo:  72 km/h ÷ 3,6 = 20 m/s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2</a:t>
            </a:r>
            <a:endParaRPr lang="en-US" sz="900" dirty="0"/>
          </a:p>
        </p:txBody>
      </p:sp>
      <p:sp>
        <p:nvSpPr>
          <p:cNvPr id="17" name="Text 14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65760"/>
            <a:ext cx="108813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2A2D3A"/>
                </a:solidFill>
                <a:latin typeface="Cambria"/>
              </a:rPr>
              <a:t>Tabela de Conversão Rápida — km/h e m/s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0584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1">
                <a:solidFill>
                  <a:srgbClr val="6B6E7C"/>
                </a:solidFill>
                <a:latin typeface="Calibri"/>
              </a:rPr>
              <a:t>Valores mais recorrentes em provas e vestibulares — todos exatamente divisíveis por 3,6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737360" y="1645920"/>
          <a:ext cx="8686800" cy="4206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95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km/h</a:t>
                      </a:r>
                    </a:p>
                  </a:txBody>
                  <a:tcPr anchor="ctr">
                    <a:solidFill>
                      <a:srgbClr val="1E213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÷ 3,6</a:t>
                      </a:r>
                    </a:p>
                  </a:txBody>
                  <a:tcPr anchor="ctr">
                    <a:solidFill>
                      <a:srgbClr val="1E213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m/s</a:t>
                      </a:r>
                    </a:p>
                  </a:txBody>
                  <a:tcPr anchor="ctr">
                    <a:solidFill>
                      <a:srgbClr val="1E21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A2D3A"/>
                          </a:solidFill>
                          <a:latin typeface="Calibri"/>
                        </a:rPr>
                        <a:t>18 km/h</a:t>
                      </a:r>
                    </a:p>
                  </a:txBody>
                  <a:tcPr anchor="ctr"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6B6E7C"/>
                          </a:solidFill>
                          <a:latin typeface="Calibri"/>
                        </a:rPr>
                        <a:t>→</a:t>
                      </a:r>
                    </a:p>
                  </a:txBody>
                  <a:tcPr anchor="ctr"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E8623C"/>
                          </a:solidFill>
                          <a:latin typeface="Cambria"/>
                        </a:rPr>
                        <a:t>5 m/s</a:t>
                      </a:r>
                    </a:p>
                  </a:txBody>
                  <a:tcPr anchor="ctr">
                    <a:solidFill>
                      <a:srgbClr val="F5F1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A2D3A"/>
                          </a:solidFill>
                          <a:latin typeface="Calibri"/>
                        </a:rPr>
                        <a:t>36 km/h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6B6E7C"/>
                          </a:solidFill>
                          <a:latin typeface="Calibri"/>
                        </a:rPr>
                        <a:t>→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E8623C"/>
                          </a:solidFill>
                          <a:latin typeface="Cambria"/>
                        </a:rPr>
                        <a:t>10 m/s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A2D3A"/>
                          </a:solidFill>
                          <a:latin typeface="Calibri"/>
                        </a:rPr>
                        <a:t>54 km/h</a:t>
                      </a:r>
                    </a:p>
                  </a:txBody>
                  <a:tcPr anchor="ctr"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6B6E7C"/>
                          </a:solidFill>
                          <a:latin typeface="Calibri"/>
                        </a:rPr>
                        <a:t>→</a:t>
                      </a:r>
                    </a:p>
                  </a:txBody>
                  <a:tcPr anchor="ctr"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E8623C"/>
                          </a:solidFill>
                          <a:latin typeface="Cambria"/>
                        </a:rPr>
                        <a:t>15 m/s</a:t>
                      </a:r>
                    </a:p>
                  </a:txBody>
                  <a:tcPr anchor="ctr">
                    <a:solidFill>
                      <a:srgbClr val="F5F1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A2D3A"/>
                          </a:solidFill>
                          <a:latin typeface="Calibri"/>
                        </a:rPr>
                        <a:t>72 km/h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6B6E7C"/>
                          </a:solidFill>
                          <a:latin typeface="Calibri"/>
                        </a:rPr>
                        <a:t>→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E8623C"/>
                          </a:solidFill>
                          <a:latin typeface="Cambria"/>
                        </a:rPr>
                        <a:t>20 m/s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A2D3A"/>
                          </a:solidFill>
                          <a:latin typeface="Calibri"/>
                        </a:rPr>
                        <a:t>90 km/h</a:t>
                      </a:r>
                    </a:p>
                  </a:txBody>
                  <a:tcPr anchor="ctr"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6B6E7C"/>
                          </a:solidFill>
                          <a:latin typeface="Calibri"/>
                        </a:rPr>
                        <a:t>→</a:t>
                      </a:r>
                    </a:p>
                  </a:txBody>
                  <a:tcPr anchor="ctr"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E8623C"/>
                          </a:solidFill>
                          <a:latin typeface="Cambria"/>
                        </a:rPr>
                        <a:t>25 m/s</a:t>
                      </a:r>
                    </a:p>
                  </a:txBody>
                  <a:tcPr anchor="ctr">
                    <a:solidFill>
                      <a:srgbClr val="F5F1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A2D3A"/>
                          </a:solidFill>
                          <a:latin typeface="Calibri"/>
                        </a:rPr>
                        <a:t>108 km/h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6B6E7C"/>
                          </a:solidFill>
                          <a:latin typeface="Calibri"/>
                        </a:rPr>
                        <a:t>→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E8623C"/>
                          </a:solidFill>
                          <a:latin typeface="Cambria"/>
                        </a:rPr>
                        <a:t>30 m/s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A2D3A"/>
                          </a:solidFill>
                          <a:latin typeface="Calibri"/>
                        </a:rPr>
                        <a:t>126 km/h</a:t>
                      </a:r>
                    </a:p>
                  </a:txBody>
                  <a:tcPr anchor="ctr"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6B6E7C"/>
                          </a:solidFill>
                          <a:latin typeface="Calibri"/>
                        </a:rPr>
                        <a:t>→</a:t>
                      </a:r>
                    </a:p>
                  </a:txBody>
                  <a:tcPr anchor="ctr"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E8623C"/>
                          </a:solidFill>
                          <a:latin typeface="Cambria"/>
                        </a:rPr>
                        <a:t>35 m/s</a:t>
                      </a:r>
                    </a:p>
                  </a:txBody>
                  <a:tcPr anchor="ctr">
                    <a:solidFill>
                      <a:srgbClr val="F5F1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A2D3A"/>
                          </a:solidFill>
                          <a:latin typeface="Calibri"/>
                        </a:rPr>
                        <a:t>144 km/h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6B6E7C"/>
                          </a:solidFill>
                          <a:latin typeface="Calibri"/>
                        </a:rPr>
                        <a:t>→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E8623C"/>
                          </a:solidFill>
                          <a:latin typeface="Cambria"/>
                        </a:rPr>
                        <a:t>40 m/s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A2D3A"/>
                          </a:solidFill>
                          <a:latin typeface="Calibri"/>
                        </a:rPr>
                        <a:t>162 km/h</a:t>
                      </a:r>
                    </a:p>
                  </a:txBody>
                  <a:tcPr anchor="ctr"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6B6E7C"/>
                          </a:solidFill>
                          <a:latin typeface="Calibri"/>
                        </a:rPr>
                        <a:t>→</a:t>
                      </a:r>
                    </a:p>
                  </a:txBody>
                  <a:tcPr anchor="ctr">
                    <a:solidFill>
                      <a:srgbClr val="F5F1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E8623C"/>
                          </a:solidFill>
                          <a:latin typeface="Cambria"/>
                        </a:rPr>
                        <a:t>45 m/s</a:t>
                      </a:r>
                    </a:p>
                  </a:txBody>
                  <a:tcPr anchor="ctr">
                    <a:solidFill>
                      <a:srgbClr val="F5F1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/>
                      <a:r>
                        <a:rPr sz="1500" b="0">
                          <a:solidFill>
                            <a:srgbClr val="2A2D3A"/>
                          </a:solidFill>
                          <a:latin typeface="Calibri"/>
                        </a:rPr>
                        <a:t>180 km/h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0">
                          <a:solidFill>
                            <a:srgbClr val="6B6E7C"/>
                          </a:solidFill>
                          <a:latin typeface="Calibri"/>
                        </a:rPr>
                        <a:t>→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600" b="1">
                          <a:solidFill>
                            <a:srgbClr val="E8623C"/>
                          </a:solidFill>
                          <a:latin typeface="Cambria"/>
                        </a:rPr>
                        <a:t>50 m/s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781514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A2D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Hora dos Exercícios — Fixação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554480"/>
            <a:ext cx="6675120" cy="3931920"/>
          </a:xfrm>
          <a:prstGeom prst="roundRect">
            <a:avLst>
              <a:gd name="adj" fmla="val 3256"/>
            </a:avLst>
          </a:prstGeom>
          <a:solidFill>
            <a:srgbClr val="F5F1E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914400" y="1783080"/>
            <a:ext cx="3657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</a:t>
            </a:r>
            <a:endParaRPr lang="en-US" sz="1300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2194560"/>
            <a:ext cx="612648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7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trem-bala viaja a uma velocidade constante de 300 km/h. Qual é o valor dessa velocidade expressa em metros por segundo (m/s)?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914400" y="3794760"/>
            <a:ext cx="6126480" cy="123444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5875">
            <a:solidFill>
              <a:srgbClr val="E8623C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7" name="Text 5"/>
          <p:cNvSpPr txBox="1"/>
          <p:nvPr/>
        </p:nvSpPr>
        <p:spPr>
          <a:xfrm>
            <a:off x="1143000" y="397764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1143000" y="4343400"/>
            <a:ext cx="5669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Utilize a regra prática aprendida no slide anterior!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772400" y="1554480"/>
            <a:ext cx="3749040" cy="3931920"/>
          </a:xfrm>
          <a:prstGeom prst="roundRect">
            <a:avLst>
              <a:gd name="adj" fmla="val 3415"/>
            </a:avLst>
          </a:prstGeom>
          <a:solidFill>
            <a:srgbClr val="1E2130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0" name="Image 0" descr="/home/claude/pptx_build/icons/train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2520" y="2743200"/>
            <a:ext cx="1828800" cy="182880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8046720" y="1920240"/>
            <a:ext cx="3200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 km/h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8046720" y="4617720"/>
            <a:ext cx="3200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E8623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? m/s</a:t>
            </a:r>
            <a:endParaRPr lang="en-US" sz="2600" dirty="0"/>
          </a:p>
        </p:txBody>
      </p:sp>
      <p:sp>
        <p:nvSpPr>
          <p:cNvPr id="13" name="Text 10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2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40080"/>
            <a:ext cx="777240" cy="777240"/>
          </a:xfrm>
          <a:prstGeom prst="ellipse">
            <a:avLst/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" name="Image 0" descr="/home/claude/pptx_build/icons/chec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756" y="787756"/>
            <a:ext cx="481889" cy="481889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1600200" y="713232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Gabarito e Encerramento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40080" y="1691640"/>
            <a:ext cx="5394960" cy="2103120"/>
          </a:xfrm>
          <a:prstGeom prst="roundRect">
            <a:avLst>
              <a:gd name="adj" fmla="val 5217"/>
            </a:avLst>
          </a:prstGeom>
          <a:solidFill>
            <a:srgbClr val="2A2E45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3"/>
          <p:cNvSpPr txBox="1"/>
          <p:nvPr/>
        </p:nvSpPr>
        <p:spPr>
          <a:xfrm>
            <a:off x="914400" y="19202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Resolução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2468880"/>
            <a:ext cx="48463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300 ÷ 3,6 ≈ 83,33 m/s</a:t>
            </a:r>
            <a:endParaRPr lang="en-US" sz="2600" dirty="0"/>
          </a:p>
        </p:txBody>
      </p:sp>
      <p:sp>
        <p:nvSpPr>
          <p:cNvPr id="8" name="Shape 5"/>
          <p:cNvSpPr/>
          <p:nvPr/>
        </p:nvSpPr>
        <p:spPr>
          <a:xfrm>
            <a:off x="6217920" y="1691640"/>
            <a:ext cx="5349240" cy="2651760"/>
          </a:xfrm>
          <a:prstGeom prst="roundRect">
            <a:avLst>
              <a:gd name="adj" fmla="val 4138"/>
            </a:avLst>
          </a:prstGeom>
          <a:solidFill>
            <a:srgbClr val="E862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6"/>
          <p:cNvSpPr txBox="1"/>
          <p:nvPr/>
        </p:nvSpPr>
        <p:spPr>
          <a:xfrm>
            <a:off x="6492240" y="1874520"/>
            <a:ext cx="47548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6492240" y="2331720"/>
            <a:ext cx="4846320" cy="1874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1E21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Conversões exigem fatores de proporção corretos, domínio da tabela de prefixos (potências de dez) e atenção redobrada na conversão de velocidades (km/h ⇄ m/s).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461772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</a:t>
            </a:r>
            <a:r>
              <a:rPr lang="en-US" sz="1300" i="1" err="1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Análise</a:t>
            </a:r>
            <a:r>
              <a:rPr lang="en-US" sz="1300" i="1">
                <a:solidFill>
                  <a:srgbClr val="9AA0B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dimensional.</a:t>
            </a:r>
            <a:endParaRPr lang="en-US" sz="1300" dirty="0"/>
          </a:p>
        </p:txBody>
      </p:sp>
      <p:sp>
        <p:nvSpPr>
          <p:cNvPr id="12" name="Text 9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 ·  Pré-Física  ·  Aula 2</a:t>
            </a:r>
            <a:endParaRPr lang="en-US" sz="900" dirty="0"/>
          </a:p>
        </p:txBody>
      </p:sp>
      <p:sp>
        <p:nvSpPr>
          <p:cNvPr id="13" name="Text 10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330</TotalTime>
  <Words>754</Words>
  <Application>Microsoft Office PowerPoint</Application>
  <PresentationFormat>Widescreen</PresentationFormat>
  <Paragraphs>133</Paragraphs>
  <Slides>11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Marcos Oliveira</cp:lastModifiedBy>
  <cp:revision>1</cp:revision>
  <dcterms:created xsi:type="dcterms:W3CDTF">2026-09-02T00:33:19Z</dcterms:created>
  <dcterms:modified xsi:type="dcterms:W3CDTF">2026-09-03T23:04:37Z</dcterms:modified>
</cp:coreProperties>
</file>