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modSld">
      <pc:chgData name="Marcos Oliveira" userId="80e6a4d8f6082d78" providerId="LiveId" clId="{3451CDAF-3C47-4B5C-BFB8-180CCD0EFD35}" dt="2026-09-03T23:05:11.652" v="24" actId="20577"/>
      <pc:docMkLst>
        <pc:docMk/>
      </pc:docMkLst>
      <pc:sldChg chg="modSp mod">
        <pc:chgData name="Marcos Oliveira" userId="80e6a4d8f6082d78" providerId="LiveId" clId="{3451CDAF-3C47-4B5C-BFB8-180CCD0EFD35}" dt="2026-09-03T23:05:11.652" v="24" actId="20577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3T23:05:11.652" v="24" actId="20577"/>
          <ac:spMkLst>
            <pc:docMk/>
            <pc:sldMk cId="0" sldId="265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29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balancesca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2651760"/>
            <a:ext cx="1554480" cy="15544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13716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PRÉ-FÍSICA  ·  AULA 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828800"/>
            <a:ext cx="75895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Análise Dimensional e Verificação de Fórmulas</a:t>
            </a:r>
            <a:endParaRPr lang="en-US" sz="3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4290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Internacional de Unidades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31520" y="4206240"/>
            <a:ext cx="201168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Dimensão vs. Unidade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unidades mudam de acordo com o sistema escolhido (metros, quilômetros, milhas), mas a natureza física permanece a mesma: o comprimento.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Análise Dimensional estuda as relações entre grandezas físicas utilizando suas dimensões fundamentais, de forma independente das unidades de medida.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097280" y="3429000"/>
            <a:ext cx="2377440" cy="1737360"/>
          </a:xfrm>
          <a:prstGeom prst="roundRect">
            <a:avLst>
              <a:gd name="adj" fmla="val 631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1897380" y="370332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0" descr="/home/claude/pptx_build/icons/ruler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259" y="3878199"/>
            <a:ext cx="427482" cy="42748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8720" y="461772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Régua (m)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3931920" y="3429000"/>
            <a:ext cx="2377440" cy="1737360"/>
          </a:xfrm>
          <a:prstGeom prst="roundRect">
            <a:avLst>
              <a:gd name="adj" fmla="val 631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4732020" y="370332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/home/claude/pptx_build/icons/road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899" y="3878199"/>
            <a:ext cx="427482" cy="42748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023360" y="461772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Placa (km)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6766560" y="3429000"/>
            <a:ext cx="2377440" cy="1737360"/>
          </a:xfrm>
          <a:prstGeom prst="roundRect">
            <a:avLst>
              <a:gd name="adj" fmla="val 631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7566660" y="370332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2" descr="/home/claude/pptx_build/icons/map_or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1539" y="3878199"/>
            <a:ext cx="427482" cy="42748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858000" y="461772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(milhas)</a:t>
            </a:r>
            <a:endParaRPr lang="en-US" sz="1350" dirty="0"/>
          </a:p>
        </p:txBody>
      </p:sp>
      <p:sp>
        <p:nvSpPr>
          <p:cNvPr id="16" name="Text 11"/>
          <p:cNvSpPr txBox="1"/>
          <p:nvPr/>
        </p:nvSpPr>
        <p:spPr>
          <a:xfrm>
            <a:off x="9189720" y="3931920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800" dirty="0"/>
          </a:p>
        </p:txBody>
      </p:sp>
      <p:sp>
        <p:nvSpPr>
          <p:cNvPr id="17" name="Shape 12"/>
          <p:cNvSpPr/>
          <p:nvPr/>
        </p:nvSpPr>
        <p:spPr>
          <a:xfrm>
            <a:off x="10058400" y="3566160"/>
            <a:ext cx="1463040" cy="1463040"/>
          </a:xfrm>
          <a:prstGeom prst="ellipse">
            <a:avLst/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3" descr="/home/claude/pptx_build/icons/check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9920" y="4297680"/>
            <a:ext cx="914400" cy="9144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9921240" y="3383280"/>
            <a:ext cx="1737360" cy="1828800"/>
          </a:xfrm>
          <a:prstGeom prst="roundRect">
            <a:avLst>
              <a:gd name="adj" fmla="val 8421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4"/>
          <p:cNvSpPr txBox="1"/>
          <p:nvPr/>
        </p:nvSpPr>
        <p:spPr>
          <a:xfrm>
            <a:off x="9921240" y="3383280"/>
            <a:ext cx="17373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[L]</a:t>
            </a:r>
            <a:endParaRPr lang="en-US" sz="3600" dirty="0"/>
          </a:p>
        </p:txBody>
      </p:sp>
      <p:sp>
        <p:nvSpPr>
          <p:cNvPr id="21" name="Text 1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3</a:t>
            </a:r>
            <a:endParaRPr lang="en-US" sz="900" dirty="0"/>
          </a:p>
        </p:txBody>
      </p:sp>
      <p:sp>
        <p:nvSpPr>
          <p:cNvPr id="22" name="Text 1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Dimensões Fundamentais da Mecânica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87552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Representadas entre colchetes — independentes da unidade escolhida</a:t>
            </a:r>
            <a:endParaRPr lang="en-US" sz="135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280160" y="1508760"/>
          <a:ext cx="9601200" cy="91440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Grandeza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Dimensão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Tipo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Comprimento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[L]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Fundamental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Massa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[M]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Fundamental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Tempo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[T]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Fundamental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Área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[L²]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Derivada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Velocidade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[L · T⁻¹]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Derivada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Aceleração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[L · T⁻²]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Derivada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Força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 · L · T⁻²]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5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Derivada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3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Princípio da Homogeneidade Dimensional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5760720" cy="1417320"/>
          </a:xfrm>
          <a:prstGeom prst="roundRect">
            <a:avLst>
              <a:gd name="adj" fmla="val 7742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868680" y="1554480"/>
            <a:ext cx="53035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Ouro: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podemos somar, subtrair ou igualar grandezas que possuem exatamente a mesma dimensão.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246120"/>
            <a:ext cx="5760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5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uma equação física correta, todos os termos somados e os dois lados da igualdade devem ter dimensões idênticas.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949440" y="1554480"/>
            <a:ext cx="4572000" cy="3931920"/>
          </a:xfrm>
          <a:prstGeom prst="roundRect">
            <a:avLst>
              <a:gd name="adj" fmla="val 3256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8641080" y="1920240"/>
            <a:ext cx="1188720" cy="118872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0" descr="/home/claude/pptx_build/icons/balancesca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8542" y="2187702"/>
            <a:ext cx="653796" cy="653796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7406640" y="3520440"/>
            <a:ext cx="1554480" cy="777240"/>
          </a:xfrm>
          <a:prstGeom prst="roundRect">
            <a:avLst>
              <a:gd name="adj" fmla="val 9412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 txBox="1"/>
          <p:nvPr/>
        </p:nvSpPr>
        <p:spPr>
          <a:xfrm>
            <a:off x="7406640" y="3520440"/>
            <a:ext cx="1554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[M·L·T⁻²]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8961120" y="36576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</a:t>
            </a:r>
            <a:endParaRPr lang="en-US" sz="2600" dirty="0"/>
          </a:p>
        </p:txBody>
      </p:sp>
      <p:sp>
        <p:nvSpPr>
          <p:cNvPr id="12" name="Shape 9"/>
          <p:cNvSpPr/>
          <p:nvPr/>
        </p:nvSpPr>
        <p:spPr>
          <a:xfrm>
            <a:off x="9509760" y="3520440"/>
            <a:ext cx="1554480" cy="777240"/>
          </a:xfrm>
          <a:prstGeom prst="roundRect">
            <a:avLst>
              <a:gd name="adj" fmla="val 9412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 txBox="1"/>
          <p:nvPr/>
        </p:nvSpPr>
        <p:spPr>
          <a:xfrm>
            <a:off x="9509760" y="3520440"/>
            <a:ext cx="1554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[M·L·T⁻²]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7223760" y="4617720"/>
            <a:ext cx="402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8BB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Dimensões idênticas — equilíbrio perfeito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3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9601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Verificação de Fórmulas na Prática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058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Testando a equação da velocidade no MRUV: v = v</a:t>
            </a:r>
            <a:r>
              <a:rPr lang="en-US" sz="160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a · t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termos devem possuir dimensão de velocidade [L · T⁻¹]: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2377440" cy="1234440"/>
          </a:xfrm>
          <a:prstGeom prst="roundRect">
            <a:avLst>
              <a:gd name="adj" fmla="val 7407"/>
            </a:avLst>
          </a:prstGeom>
          <a:solidFill>
            <a:srgbClr val="E9F3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640080" y="228600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8346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7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 · T⁻¹]  ✓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37560" y="2148840"/>
            <a:ext cx="2377440" cy="1234440"/>
          </a:xfrm>
          <a:prstGeom prst="roundRect">
            <a:avLst>
              <a:gd name="adj" fmla="val 7407"/>
            </a:avLst>
          </a:prstGeom>
          <a:solidFill>
            <a:srgbClr val="E9F3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3337560" y="228600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2200" b="1" baseline="-40000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3337560" y="28346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7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 · T⁻¹]  ✓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035040" y="2148840"/>
            <a:ext cx="2377440" cy="1234440"/>
          </a:xfrm>
          <a:prstGeom prst="roundRect">
            <a:avLst>
              <a:gd name="adj" fmla="val 7407"/>
            </a:avLst>
          </a:prstGeom>
          <a:solidFill>
            <a:srgbClr val="E9F3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6035040" y="228600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· t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6035040" y="28346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7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 · T⁻¹]  ✓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36118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1E7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Consistente — a equação é dimensionalmente correta.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40080" y="4206240"/>
            <a:ext cx="4572000" cy="1371600"/>
          </a:xfrm>
          <a:prstGeom prst="roundRect">
            <a:avLst>
              <a:gd name="adj" fmla="val 6667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 txBox="1"/>
          <p:nvPr/>
        </p:nvSpPr>
        <p:spPr>
          <a:xfrm>
            <a:off x="640080" y="434340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· t²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48920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[L]  ✗  (diferente de [L·T⁻¹])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0" y="4526280"/>
            <a:ext cx="6035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testássemos incorretamente esse termo, a inconsistência apareceria imediatamente.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Exercício Resolvido 1 — Energia Cinética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881360" cy="777240"/>
          </a:xfrm>
          <a:prstGeom prst="roundRect">
            <a:avLst>
              <a:gd name="adj" fmla="val 11765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41732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Problema:  </a:t>
            </a: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a dimensão da Energia Cinética  Ec = ½ m v²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4231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números puros não possuem dimensão, substituímos as grandezas: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40080" y="2926080"/>
            <a:ext cx="1088136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D3C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640080" y="292608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[Ec] = [m] · [v]²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40080" y="4023360"/>
            <a:ext cx="10881360" cy="1463040"/>
          </a:xfrm>
          <a:prstGeom prst="roundRect">
            <a:avLst>
              <a:gd name="adj" fmla="val 7500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40080" y="402336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[Ec] = [M] · </a:t>
            </a:r>
            <a:r>
              <a:rPr lang="en-US" sz="24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([L · T⁻¹])²</a:t>
            </a:r>
            <a:r>
              <a:rPr lang="en-US" sz="2400" dirty="0">
                <a:solidFill>
                  <a:srgbClr val="8A8F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=  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[M · L² · T⁻²]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3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Exercício Resolvido 2 — Homogeneidade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881360" cy="777240"/>
          </a:xfrm>
          <a:prstGeom prst="roundRect">
            <a:avLst>
              <a:gd name="adj" fmla="val 11765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41732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Problema:  </a:t>
            </a: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se S = v</a:t>
            </a:r>
            <a:r>
              <a:rPr lang="en-US" sz="160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t + ½ a · t³ é uma equação correta.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3429000" cy="1463040"/>
          </a:xfrm>
          <a:prstGeom prst="roundRect">
            <a:avLst>
              <a:gd name="adj" fmla="val 6250"/>
            </a:avLst>
          </a:prstGeom>
          <a:solidFill>
            <a:srgbClr val="E9F3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731520" y="2651760"/>
            <a:ext cx="3246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r>
              <a:rPr lang="en-US" sz="1500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t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383280"/>
            <a:ext cx="3429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7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[L]  ✓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343400" y="2514600"/>
            <a:ext cx="3429000" cy="1463040"/>
          </a:xfrm>
          <a:prstGeom prst="roundRect">
            <a:avLst>
              <a:gd name="adj" fmla="val 6250"/>
            </a:avLst>
          </a:prstGeom>
          <a:solidFill>
            <a:srgbClr val="E9F3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4434840" y="2651760"/>
            <a:ext cx="3246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½ a · t²  (esperado)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343400" y="3383280"/>
            <a:ext cx="3429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7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[L]  ✓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046720" y="2514600"/>
            <a:ext cx="3429000" cy="1463040"/>
          </a:xfrm>
          <a:prstGeom prst="roundRect">
            <a:avLst>
              <a:gd name="adj" fmla="val 6250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8138160" y="2651760"/>
            <a:ext cx="3246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½ a · t³  (termo dado)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046720" y="3383280"/>
            <a:ext cx="3429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[L · T]  ✗</a:t>
            </a:r>
            <a:endParaRPr lang="en-US" sz="1800" dirty="0"/>
          </a:p>
        </p:txBody>
      </p:sp>
      <p:pic>
        <p:nvPicPr>
          <p:cNvPr id="14" name="Image 0" descr="/home/claude/pptx_build/icons/warnin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2331720"/>
            <a:ext cx="365760" cy="365760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10945368" y="2304288"/>
            <a:ext cx="420624" cy="420624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6" name="Image 1" descr="/home/claude/pptx_build/icons/warnin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9376" y="2368296"/>
            <a:ext cx="292608" cy="292608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40080" y="434340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4"/>
          <p:cNvSpPr txBox="1"/>
          <p:nvPr/>
        </p:nvSpPr>
        <p:spPr>
          <a:xfrm>
            <a:off x="914400" y="4343400"/>
            <a:ext cx="10332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Conclusão: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terceiro termo diverge dos demais — a equação NÃO é homogênea, sendo fisicamente incorreta.</a:t>
            </a:r>
            <a:endParaRPr lang="en-US" sz="1500" dirty="0"/>
          </a:p>
        </p:txBody>
      </p:sp>
      <p:sp>
        <p:nvSpPr>
          <p:cNvPr id="19" name="Text 1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3</a:t>
            </a:r>
            <a:endParaRPr lang="en-US" sz="900" dirty="0"/>
          </a:p>
        </p:txBody>
      </p:sp>
      <p:sp>
        <p:nvSpPr>
          <p:cNvPr id="20" name="Text 1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Exercício Resolvido 3 — Constante Elástica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6492240" cy="868680"/>
          </a:xfrm>
          <a:prstGeom prst="roundRect">
            <a:avLst>
              <a:gd name="adj" fmla="val 1052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868680" y="1371600"/>
            <a:ext cx="6035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Problema:  </a:t>
            </a:r>
            <a:r>
              <a:rPr lang="en-US" sz="15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força elástica F = k · x, qual é a dimensão de k?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42316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Isolando a constante dimensionalmente: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40080" y="2880360"/>
            <a:ext cx="6492240" cy="2468880"/>
          </a:xfrm>
          <a:prstGeom prst="roundRect">
            <a:avLst>
              <a:gd name="adj" fmla="val 4444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868680" y="310896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[k] = [F] / [x]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657600"/>
            <a:ext cx="6035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 · L · T⁻²]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468880" y="4114800"/>
            <a:ext cx="2834640" cy="0"/>
          </a:xfrm>
          <a:prstGeom prst="line">
            <a:avLst/>
          </a:prstGeom>
          <a:noFill/>
          <a:ln w="190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868680" y="416052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[L]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466344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[M · T⁻²]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7498080" y="1371600"/>
            <a:ext cx="4023360" cy="3977640"/>
          </a:xfrm>
          <a:prstGeom prst="roundRect">
            <a:avLst>
              <a:gd name="adj" fmla="val 3218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3" name="Image 0" descr="/home/claude/pptx_build/icons/spring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057400"/>
            <a:ext cx="2377440" cy="1828800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7772400" y="402336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9875520" y="402336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7680960" y="466344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aplicada estica a mola em x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3</a:t>
            </a:r>
            <a:endParaRPr lang="en-US" sz="900" dirty="0"/>
          </a:p>
        </p:txBody>
      </p:sp>
      <p:sp>
        <p:nvSpPr>
          <p:cNvPr id="18" name="Text 1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Hora dos Exercícios — Fixação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667512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6126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dimensão física da Potência Mecânica, sabendo que potência é trabalho dividido por tempo (P = W/t), e trabalho é força vezes deslocamento (W = F · d)?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4023360"/>
            <a:ext cx="612648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5875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143000" y="42062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572000"/>
            <a:ext cx="5669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Substitua a força pela sua dimensão mecânica básica!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0" y="1554480"/>
            <a:ext cx="3749040" cy="3931920"/>
          </a:xfrm>
          <a:prstGeom prst="roundRect">
            <a:avLst>
              <a:gd name="adj" fmla="val 341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8915400" y="2560320"/>
            <a:ext cx="1463040" cy="14630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0" descr="/home/claude/pptx_build/icons/cog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4584" y="2889504"/>
            <a:ext cx="804672" cy="804672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W / t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8046720" y="43891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 ? ]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3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56" y="787756"/>
            <a:ext cx="481889" cy="4818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Gabarito e Encerramento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394960" cy="2651760"/>
          </a:xfrm>
          <a:prstGeom prst="roundRect">
            <a:avLst>
              <a:gd name="adj" fmla="val 4138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286000"/>
            <a:ext cx="493776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[W] = [M·L·T⁻²] · [L] = [M·L²·T⁻²]</a:t>
            </a:r>
            <a:endParaRPr lang="en-US" sz="1400" dirty="0"/>
          </a:p>
          <a:p>
            <a:pPr marL="0" indent="0">
              <a:lnSpc>
                <a:spcPts val="2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[P] = [M·L²·T⁻²] / [T]</a:t>
            </a:r>
            <a:endParaRPr lang="en-US" sz="14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9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[P] = [M · L² · T⁻³]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49240" cy="2651760"/>
          </a:xfrm>
          <a:prstGeom prst="roundRect">
            <a:avLst>
              <a:gd name="adj" fmla="val 4138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331720"/>
            <a:ext cx="48463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5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análise dimensional garante que fórmulas físicas façam sentido prático antes de qualquer cálculo numérico.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6634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</a:t>
            </a:r>
            <a:r>
              <a:rPr lang="en-US" sz="1300" i="1" dirty="0" err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Algarismos</a:t>
            </a: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Significativos</a:t>
            </a: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3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752</Words>
  <Application>Microsoft Office PowerPoint</Application>
  <PresentationFormat>Widescreen</PresentationFormat>
  <Paragraphs>124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Marcos Oliveira</cp:lastModifiedBy>
  <cp:revision>1</cp:revision>
  <dcterms:created xsi:type="dcterms:W3CDTF">2026-09-02T09:03:14Z</dcterms:created>
  <dcterms:modified xsi:type="dcterms:W3CDTF">2026-09-03T23:05:16Z</dcterms:modified>
</cp:coreProperties>
</file>