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modSld">
      <pc:chgData name="Marcos Oliveira" userId="80e6a4d8f6082d78" providerId="LiveId" clId="{3451CDAF-3C47-4B5C-BFB8-180CCD0EFD35}" dt="2026-09-03T23:05:35.370" v="15" actId="20577"/>
      <pc:docMkLst>
        <pc:docMk/>
      </pc:docMkLst>
      <pc:sldChg chg="modSp mod">
        <pc:chgData name="Marcos Oliveira" userId="80e6a4d8f6082d78" providerId="LiveId" clId="{3451CDAF-3C47-4B5C-BFB8-180CCD0EFD35}" dt="2026-09-03T23:05:35.370" v="15" actId="20577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3T23:05:35.370" v="15" actId="20577"/>
          <ac:spMkLst>
            <pc:docMk/>
            <pc:sldMk cId="0" sldId="265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7790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crosshai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2651760"/>
            <a:ext cx="1554480" cy="15544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PRÉ-FÍSICA  ·  AULA 4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920240"/>
            <a:ext cx="7589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Algarismos Significativos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0632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 de arredondamento e precisão nas medidas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731520" y="3886200"/>
            <a:ext cx="201168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são Algarismos Significativos?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medida tem uma precisão limitada pelo instrumento usado. Os algarismos significativos são os dígitos que carregam informação real sobre essa precisão.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medida correta traz todos os algarismos certos (lidos direto na escala) mais um único algarismo duvidoso (estimado entre duas marcações).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3429000"/>
            <a:ext cx="10881360" cy="2011680"/>
          </a:xfrm>
          <a:prstGeom prst="roundRect">
            <a:avLst>
              <a:gd name="adj" fmla="val 6364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640080" y="370332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12,4 cm</a:t>
            </a:r>
            <a:endParaRPr lang="en-US" sz="4800" dirty="0"/>
          </a:p>
        </p:txBody>
      </p:sp>
      <p:sp>
        <p:nvSpPr>
          <p:cNvPr id="6" name="Shape 4"/>
          <p:cNvSpPr/>
          <p:nvPr/>
        </p:nvSpPr>
        <p:spPr>
          <a:xfrm>
            <a:off x="2377440" y="4617720"/>
            <a:ext cx="3291840" cy="594360"/>
          </a:xfrm>
          <a:prstGeom prst="roundRect">
            <a:avLst>
              <a:gd name="adj" fmla="val 76923"/>
            </a:avLst>
          </a:prstGeom>
          <a:solidFill>
            <a:srgbClr val="E9F3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2377440" y="4617720"/>
            <a:ext cx="3291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E7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"12,"  —  algarismos certos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92240" y="4617720"/>
            <a:ext cx="3291840" cy="594360"/>
          </a:xfrm>
          <a:prstGeom prst="roundRect">
            <a:avLst>
              <a:gd name="adj" fmla="val 76923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492240" y="4617720"/>
            <a:ext cx="3291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"4"  —  algarismo duvidoso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4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515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Regras para Contar Algarismos Significativos</a:t>
            </a:r>
            <a:endParaRPr lang="en-US" sz="27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188720"/>
          <a:ext cx="10881360" cy="3401568"/>
        </p:xfrm>
        <a:graphic>
          <a:graphicData uri="http://schemas.openxmlformats.org/drawingml/2006/table">
            <a:tbl>
              <a:tblPr/>
              <a:tblGrid>
                <a:gridCol w="576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Regra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Exemplo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Contagem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Algarismos não-nulos são sempre significativos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Zeros entre algarismos não-nulos são significativos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Zeros à esquerda NÃO são significativos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Zeros à direita, após vírgula, SÃO significativos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B886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Zeros à direita sem vírgula são ambíguos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B8860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a 4 AS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 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4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Zeros — o Caso Especial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43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erro mais comum ao contar algarismos significativos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822960" y="210312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à esquerda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83464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0,0025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1188720" y="3794760"/>
            <a:ext cx="2331720" cy="502920"/>
          </a:xfrm>
          <a:prstGeom prst="roundRect">
            <a:avLst>
              <a:gd name="adj" fmla="val 54545"/>
            </a:avLst>
          </a:prstGeom>
          <a:solidFill>
            <a:srgbClr val="6B6E7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1188720" y="37947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CONTA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43484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localiza a vírgula. Não conta.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61688" y="182880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 txBox="1"/>
          <p:nvPr/>
        </p:nvSpPr>
        <p:spPr>
          <a:xfrm>
            <a:off x="4544568" y="210312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no meio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4544568" y="283464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205</a:t>
            </a:r>
            <a:endParaRPr lang="en-US" sz="3000" dirty="0"/>
          </a:p>
        </p:txBody>
      </p:sp>
      <p:sp>
        <p:nvSpPr>
          <p:cNvPr id="13" name="Shape 11"/>
          <p:cNvSpPr/>
          <p:nvPr/>
        </p:nvSpPr>
        <p:spPr>
          <a:xfrm>
            <a:off x="4910328" y="3794760"/>
            <a:ext cx="2331720" cy="502920"/>
          </a:xfrm>
          <a:prstGeom prst="roundRect">
            <a:avLst>
              <a:gd name="adj" fmla="val 54545"/>
            </a:avLst>
          </a:prstGeom>
          <a:solidFill>
            <a:srgbClr val="1E7A5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4910328" y="37947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4590288" y="443484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 entre dígitos. Sempre conta.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083296" y="1828800"/>
            <a:ext cx="3429000" cy="3291840"/>
          </a:xfrm>
          <a:prstGeom prst="roundRect">
            <a:avLst>
              <a:gd name="adj" fmla="val 3333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 txBox="1"/>
          <p:nvPr/>
        </p:nvSpPr>
        <p:spPr>
          <a:xfrm>
            <a:off x="8266176" y="210312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à direita (c/ vírgula)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8266176" y="283464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2,500</a:t>
            </a:r>
            <a:endParaRPr lang="en-US" sz="3000" dirty="0"/>
          </a:p>
        </p:txBody>
      </p:sp>
      <p:sp>
        <p:nvSpPr>
          <p:cNvPr id="19" name="Shape 17"/>
          <p:cNvSpPr/>
          <p:nvPr/>
        </p:nvSpPr>
        <p:spPr>
          <a:xfrm>
            <a:off x="8631936" y="3794760"/>
            <a:ext cx="2331720" cy="502920"/>
          </a:xfrm>
          <a:prstGeom prst="roundRect">
            <a:avLst>
              <a:gd name="adj" fmla="val 54545"/>
            </a:avLst>
          </a:prstGeom>
          <a:solidFill>
            <a:srgbClr val="1E7A5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 txBox="1"/>
          <p:nvPr/>
        </p:nvSpPr>
        <p:spPr>
          <a:xfrm>
            <a:off x="8631936" y="379476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8311896" y="443484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Mostra precisão real. Conta.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Operações com Algarismos Significativos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5257800" cy="3840480"/>
          </a:xfrm>
          <a:prstGeom prst="roundRect">
            <a:avLst>
              <a:gd name="adj" fmla="val 3333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6916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 e Subtração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resultado tem o mesmo número de casas decimais da medida menos precisa.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14400" y="3108960"/>
            <a:ext cx="4754880" cy="1965960"/>
          </a:xfrm>
          <a:prstGeom prst="roundRect">
            <a:avLst>
              <a:gd name="adj" fmla="val 4651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4754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12,54</a:t>
            </a:r>
            <a:endParaRPr lang="en-US" sz="1700" dirty="0"/>
          </a:p>
          <a:p>
            <a:pPr marL="0" indent="0" algn="ctr">
              <a:lnSpc>
                <a:spcPts val="2000"/>
              </a:lnSpc>
              <a:spcAft>
                <a:spcPts val="60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+ 3,2</a:t>
            </a:r>
            <a:endParaRPr lang="en-US" sz="1700" dirty="0"/>
          </a:p>
          <a:p>
            <a:pPr marL="0" indent="0" algn="ctr">
              <a:lnSpc>
                <a:spcPts val="2000"/>
              </a:lnSpc>
              <a:buNone/>
            </a:pPr>
            <a:r>
              <a:rPr lang="en-US" sz="1700" dirty="0">
                <a:solidFill>
                  <a:srgbClr val="6B6E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———</a:t>
            </a:r>
            <a:endParaRPr lang="en-US" sz="1700" dirty="0"/>
          </a:p>
          <a:p>
            <a:pPr marL="0" indent="0" algn="ctr">
              <a:lnSpc>
                <a:spcPts val="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15,74  →  </a:t>
            </a:r>
            <a:r>
              <a:rPr lang="en-US" sz="2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15,7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263640" y="1463040"/>
            <a:ext cx="5257800" cy="3840480"/>
          </a:xfrm>
          <a:prstGeom prst="roundRect">
            <a:avLst>
              <a:gd name="adj" fmla="val 3333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537960" y="16916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Multiplicação e Divisão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2194560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resultado tem o mesmo número de algarismos significativos da medida com menos AS.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37960" y="3108960"/>
            <a:ext cx="4754880" cy="1965960"/>
          </a:xfrm>
          <a:prstGeom prst="roundRect">
            <a:avLst>
              <a:gd name="adj" fmla="val 4651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6537960" y="3291840"/>
            <a:ext cx="47548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000"/>
              </a:lnSpc>
              <a:spcAft>
                <a:spcPts val="1000"/>
              </a:spcAft>
              <a:buNone/>
            </a:pPr>
            <a:r>
              <a:rPr lang="en-US" sz="17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4,52  ×  2,4</a:t>
            </a:r>
            <a:endParaRPr lang="en-US" sz="1700" dirty="0"/>
          </a:p>
          <a:p>
            <a:pPr marL="0" indent="0" algn="ctr">
              <a:lnSpc>
                <a:spcPts val="2000"/>
              </a:lnSpc>
              <a:buNone/>
            </a:pPr>
            <a:r>
              <a:rPr lang="en-US" sz="17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10,848  →  </a:t>
            </a: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4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Regras de Arredondamento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5257800" cy="2286000"/>
          </a:xfrm>
          <a:prstGeom prst="roundRect">
            <a:avLst>
              <a:gd name="adj" fmla="val 5600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78308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algarismo a descartar for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48840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0 1 2 3 4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743200"/>
            <a:ext cx="4709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Arredonda para BAIXO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15,74 → 15,7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263640" y="1554480"/>
            <a:ext cx="5257800" cy="2286000"/>
          </a:xfrm>
          <a:prstGeom prst="roundRect">
            <a:avLst>
              <a:gd name="adj" fmla="val 5600"/>
            </a:avLst>
          </a:prstGeom>
          <a:solidFill>
            <a:srgbClr val="E9F3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537960" y="178308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algarismo a descartar for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2148840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7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5 6 7 8 9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6537960" y="2743200"/>
            <a:ext cx="4709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7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Arredonda para CIMA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3246120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7,326 → 7,33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40080" y="4069080"/>
            <a:ext cx="10881360" cy="1005840"/>
          </a:xfrm>
          <a:prstGeom prst="roundRect">
            <a:avLst>
              <a:gd name="adj" fmla="val 9091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914400" y="4069080"/>
            <a:ext cx="10332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Dica avançada (regra do par): 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algarismo a descartar é exatamente 5 seguido só de zeros, arredonda-se para o dígito PAR mais próximo — usado em medições de alta precisão.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4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 Prático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463040"/>
            <a:ext cx="10332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Problema:  </a:t>
            </a: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arredonde 8,3456 g para 3 algarismos significativos.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2606040"/>
            <a:ext cx="1088136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D3C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914400" y="2606040"/>
            <a:ext cx="10332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</a:t>
            </a:r>
            <a:r>
              <a:rPr lang="en-US" sz="14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Mantendo 3 AS, ficamos com </a:t>
            </a:r>
            <a:r>
              <a:rPr lang="en-US" sz="14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8,34</a:t>
            </a:r>
            <a:r>
              <a:rPr lang="en-US" sz="14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| próximo algarismo a decidir: </a:t>
            </a:r>
            <a:r>
              <a:rPr lang="en-US" sz="145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14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(o restante "6" só ajuda a decidir arredondar ou não)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3703320"/>
            <a:ext cx="10881360" cy="1371600"/>
          </a:xfrm>
          <a:prstGeom prst="roundRect">
            <a:avLst>
              <a:gd name="adj" fmla="val 8000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640080" y="370332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8,3456 g</a:t>
            </a:r>
            <a:r>
              <a:rPr lang="en-US" sz="2200" dirty="0">
                <a:solidFill>
                  <a:srgbClr val="8A8F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→   </a:t>
            </a:r>
            <a:r>
              <a:rPr lang="en-US" sz="15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algarismo "5" descartado (está entre 5-9)</a:t>
            </a:r>
            <a:r>
              <a:rPr lang="en-US" sz="2200" dirty="0">
                <a:solidFill>
                  <a:srgbClr val="8A8F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→   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8,35 g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4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Precisão dos Instrumentos de Medida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57607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600"/>
              </a:spcAft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Instrumentos diferentes têm precisões diferentes — e isso limita quantos algarismos significativos uma medida pode ter.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prática: leia todos os algarismos certos da escala, e estime mais um, dividindo mentalmente o menor intervalo.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406640" y="1463040"/>
            <a:ext cx="4114800" cy="1828800"/>
          </a:xfrm>
          <a:prstGeom prst="roundRect">
            <a:avLst>
              <a:gd name="adj" fmla="val 600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7635240" y="173736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0" descr="/home/claude/pptx_build/icons/ruler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119" y="1912239"/>
            <a:ext cx="427482" cy="42748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595360" y="17373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Régua comum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595360" y="2121408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resolução: 0,1 cm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595360" y="246888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12,4 cm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7406640" y="3611880"/>
            <a:ext cx="4114800" cy="1828800"/>
          </a:xfrm>
          <a:prstGeom prst="roundRect">
            <a:avLst>
              <a:gd name="adj" fmla="val 600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8"/>
          <p:cNvSpPr/>
          <p:nvPr/>
        </p:nvSpPr>
        <p:spPr>
          <a:xfrm>
            <a:off x="7635240" y="388620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1" descr="/home/claude/pptx_build/icons/searchplu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119" y="4061079"/>
            <a:ext cx="427482" cy="42748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8595360" y="3886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Paquímetro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8595360" y="4270248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resolução: 0,01 cm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8595360" y="461772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12,43 cm</a:t>
            </a:r>
            <a:endParaRPr lang="en-US" sz="2200" dirty="0"/>
          </a:p>
        </p:txBody>
      </p:sp>
      <p:sp>
        <p:nvSpPr>
          <p:cNvPr id="16" name="Text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4</a:t>
            </a:r>
            <a:endParaRPr lang="en-US" sz="900" dirty="0"/>
          </a:p>
        </p:txBody>
      </p:sp>
      <p:sp>
        <p:nvSpPr>
          <p:cNvPr id="17" name="Text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Hora dos Exercícios — Fixação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667512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61264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5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estudante mede os lados de um retângulo com uma régua: 14,3 cm e 2,5 cm. Calculando a área (base × altura), quantos algarismos significativos o resultado deve ter, e qual é o valor final corretamente arredondado?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914400" y="4251960"/>
            <a:ext cx="61264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5875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143000" y="438912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70916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uma multiplicação — use a regra do menor número de AS!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772400" y="1554480"/>
            <a:ext cx="3749040" cy="3931920"/>
          </a:xfrm>
          <a:prstGeom prst="roundRect">
            <a:avLst>
              <a:gd name="adj" fmla="val 341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8915400" y="2560320"/>
            <a:ext cx="1463040" cy="14630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0" descr="/home/claude/pptx_build/icons/sortnum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0" y="2926080"/>
            <a:ext cx="731520" cy="73152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7955280" y="192024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14,3 cm  ×  2,5 cm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8046720" y="43891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 ? ]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4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56" y="787756"/>
            <a:ext cx="481889" cy="4818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Gabarito e Encerramento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286000"/>
            <a:ext cx="493776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14,3 × 2,5 = 35,75</a:t>
            </a:r>
            <a:endParaRPr lang="en-US" sz="1500" dirty="0"/>
          </a:p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35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2,5 tem apenas 2 AS → resultado com 2 AS</a:t>
            </a:r>
            <a:endParaRPr lang="en-US" sz="15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≈ 36 cm²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49240" cy="2377440"/>
          </a:xfrm>
          <a:prstGeom prst="roundRect">
            <a:avLst>
              <a:gd name="adj" fmla="val 4615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331720"/>
            <a:ext cx="484632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5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Algarismos significativos comunicam a precisão real de uma medida. Contar corretamente, arredondar com a regra certa e respeitar as operações evita erros de precisão nos cálculos.</a:t>
            </a:r>
            <a:endParaRPr lang="en-US" sz="145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3434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Teoria dos </a:t>
            </a:r>
            <a:r>
              <a:rPr lang="en-US" sz="1300" i="1" dirty="0" err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Erros</a:t>
            </a: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4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646</Words>
  <Application>Microsoft Office PowerPoint</Application>
  <PresentationFormat>Widescreen</PresentationFormat>
  <Paragraphs>119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Marcos Oliveira</cp:lastModifiedBy>
  <cp:revision>1</cp:revision>
  <dcterms:created xsi:type="dcterms:W3CDTF">2026-09-02T09:28:46Z</dcterms:created>
  <dcterms:modified xsi:type="dcterms:W3CDTF">2026-09-03T23:05:38Z</dcterms:modified>
</cp:coreProperties>
</file>