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74" d="100"/>
          <a:sy n="74" d="100"/>
        </p:scale>
        <p:origin x="352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cos Oliveira" userId="80e6a4d8f6082d78" providerId="LiveId" clId="{3451CDAF-3C47-4B5C-BFB8-180CCD0EFD35}"/>
    <pc:docChg chg="modSld">
      <pc:chgData name="Marcos Oliveira" userId="80e6a4d8f6082d78" providerId="LiveId" clId="{3451CDAF-3C47-4B5C-BFB8-180CCD0EFD35}" dt="2026-09-03T23:06:15.195" v="19" actId="20577"/>
      <pc:docMkLst>
        <pc:docMk/>
      </pc:docMkLst>
      <pc:sldChg chg="modSp mod">
        <pc:chgData name="Marcos Oliveira" userId="80e6a4d8f6082d78" providerId="LiveId" clId="{3451CDAF-3C47-4B5C-BFB8-180CCD0EFD35}" dt="2026-09-03T23:06:15.195" v="19" actId="20577"/>
        <pc:sldMkLst>
          <pc:docMk/>
          <pc:sldMk cId="0" sldId="267"/>
        </pc:sldMkLst>
        <pc:spChg chg="mod">
          <ac:chgData name="Marcos Oliveira" userId="80e6a4d8f6082d78" providerId="LiveId" clId="{3451CDAF-3C47-4B5C-BFB8-180CCD0EFD35}" dt="2026-09-03T23:06:15.195" v="19" actId="20577"/>
          <ac:spMkLst>
            <pc:docMk/>
            <pc:sldMk cId="0" sldId="267"/>
            <ac:spMk id="11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613330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869680" y="1874520"/>
            <a:ext cx="3108960" cy="3108960"/>
          </a:xfrm>
          <a:prstGeom prst="ellipse">
            <a:avLst/>
          </a:prstGeom>
          <a:solidFill>
            <a:srgbClr val="E8623C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" name="Text 1"/>
          <p:cNvSpPr txBox="1"/>
          <p:nvPr/>
        </p:nvSpPr>
        <p:spPr>
          <a:xfrm>
            <a:off x="8869680" y="1874520"/>
            <a:ext cx="3108960" cy="3108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±</a:t>
            </a:r>
            <a:endParaRPr lang="en-US" sz="110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146304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kern="0" spc="200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DE PRÉ-FÍSICA  ·  AULA 5</a:t>
            </a:r>
            <a:endParaRPr lang="en-US" sz="14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1920240"/>
            <a:ext cx="758952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4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Teoria dos Erros</a:t>
            </a:r>
            <a:endParaRPr lang="en-US" sz="4200" dirty="0"/>
          </a:p>
        </p:txBody>
      </p:sp>
      <p:sp>
        <p:nvSpPr>
          <p:cNvPr id="6" name="Text 4"/>
          <p:cNvSpPr txBox="1"/>
          <p:nvPr/>
        </p:nvSpPr>
        <p:spPr>
          <a:xfrm>
            <a:off x="731520" y="3063240"/>
            <a:ext cx="7315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Erros absolutos, relativos e propagação de incertezas</a:t>
            </a:r>
            <a:endParaRPr lang="en-US" sz="1900" dirty="0"/>
          </a:p>
        </p:txBody>
      </p:sp>
      <p:sp>
        <p:nvSpPr>
          <p:cNvPr id="7" name="Shape 5"/>
          <p:cNvSpPr/>
          <p:nvPr/>
        </p:nvSpPr>
        <p:spPr>
          <a:xfrm>
            <a:off x="731520" y="3886200"/>
            <a:ext cx="2011680" cy="0"/>
          </a:xfrm>
          <a:prstGeom prst="line">
            <a:avLst/>
          </a:prstGeom>
          <a:noFill/>
          <a:ln w="31750">
            <a:solidFill>
              <a:srgbClr val="E8623C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9601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2A2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Por que Toda Medida Tem Erro?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371600"/>
            <a:ext cx="10881360" cy="1737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2200"/>
              </a:lnSpc>
              <a:spcAft>
                <a:spcPts val="1400"/>
              </a:spcAft>
              <a:buNone/>
            </a:pPr>
            <a:r>
              <a:rPr lang="en-US" sz="16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 Aula 4, vimos que toda medida traz algarismos certos e um único algarismo duvidoso, estimado entre duas marcações do instrumento.</a:t>
            </a:r>
            <a:endParaRPr lang="en-US" sz="1600" dirty="0"/>
          </a:p>
          <a:p>
            <a:pPr marL="0" indent="0">
              <a:lnSpc>
                <a:spcPts val="2200"/>
              </a:lnSpc>
              <a:buNone/>
            </a:pPr>
            <a:r>
              <a:rPr lang="en-US" sz="16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Teoria dos Erros quantifica essa dúvida: em vez de apenas "estimar" o último algarismo, aprendemos a calcular e expressar a incerteza da medida com um número.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640080" y="3429000"/>
            <a:ext cx="10881360" cy="1554480"/>
          </a:xfrm>
          <a:prstGeom prst="roundRect">
            <a:avLst>
              <a:gd name="adj" fmla="val 8235"/>
            </a:avLst>
          </a:prstGeom>
          <a:solidFill>
            <a:srgbClr val="F5F1EC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5" name="Text 3"/>
          <p:cNvSpPr txBox="1"/>
          <p:nvPr/>
        </p:nvSpPr>
        <p:spPr>
          <a:xfrm>
            <a:off x="640080" y="3749040"/>
            <a:ext cx="108813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2A2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 = (valor medido ± incerteza) unidade</a:t>
            </a:r>
            <a:endParaRPr lang="en-US" sz="28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4480560"/>
            <a:ext cx="10881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50" i="1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Toda medida física completa deveria ser expressa nessa forma.</a:t>
            </a:r>
            <a:endParaRPr lang="en-US" sz="1350" dirty="0"/>
          </a:p>
        </p:txBody>
      </p:sp>
      <p:sp>
        <p:nvSpPr>
          <p:cNvPr id="7" name="Text 5"/>
          <p:cNvSpPr txBox="1"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 ·  Pré-Física  ·  Aula 5</a:t>
            </a:r>
            <a:endParaRPr lang="en-US" sz="900" dirty="0"/>
          </a:p>
        </p:txBody>
      </p:sp>
      <p:sp>
        <p:nvSpPr>
          <p:cNvPr id="8" name="Text 6"/>
          <p:cNvSpPr txBox="1"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E21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48640"/>
            <a:ext cx="8229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Erro Absoluto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371600"/>
            <a:ext cx="5760720" cy="2103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2200"/>
              </a:lnSpc>
              <a:spcAft>
                <a:spcPts val="1600"/>
              </a:spcAft>
              <a:buNone/>
            </a:pPr>
            <a:r>
              <a:rPr lang="en-US" sz="16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É a incerteza associada à medida, expressa na mesma unidade dela.</a:t>
            </a:r>
            <a:endParaRPr lang="en-US" sz="1600" dirty="0"/>
          </a:p>
          <a:p>
            <a:pPr marL="0" indent="0">
              <a:lnSpc>
                <a:spcPts val="2200"/>
              </a:lnSpc>
              <a:spcAft>
                <a:spcPts val="600"/>
              </a:spcAft>
              <a:buNone/>
            </a:pPr>
            <a:r>
              <a:rPr lang="en-US" sz="16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Regra prática para instrumentos de escala:</a:t>
            </a:r>
            <a:endParaRPr lang="en-US" sz="1600" dirty="0"/>
          </a:p>
          <a:p>
            <a:pPr marL="0" indent="0">
              <a:lnSpc>
                <a:spcPts val="2200"/>
              </a:lnSpc>
              <a:buNone/>
            </a:pPr>
            <a:r>
              <a:rPr lang="en-US" sz="16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Δx = metade da menor divisão do instrumento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6949440" y="1554480"/>
            <a:ext cx="4572000" cy="3840480"/>
          </a:xfrm>
          <a:prstGeom prst="roundRect">
            <a:avLst>
              <a:gd name="adj" fmla="val 3333"/>
            </a:avLst>
          </a:prstGeom>
          <a:solidFill>
            <a:srgbClr val="2A2E45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5" name="Text 3"/>
          <p:cNvSpPr txBox="1"/>
          <p:nvPr/>
        </p:nvSpPr>
        <p:spPr>
          <a:xfrm>
            <a:off x="7223760" y="1828800"/>
            <a:ext cx="40233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Régua com menor divisão de 0,1 cm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7223760" y="2606040"/>
            <a:ext cx="40233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E8623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Δx = 0,1 ÷ 2 = 0,05 cm</a:t>
            </a:r>
            <a:endParaRPr lang="en-US" sz="2000" dirty="0"/>
          </a:p>
        </p:txBody>
      </p:sp>
      <p:sp>
        <p:nvSpPr>
          <p:cNvPr id="7" name="Shape 5"/>
          <p:cNvSpPr/>
          <p:nvPr/>
        </p:nvSpPr>
        <p:spPr>
          <a:xfrm>
            <a:off x="7680960" y="3337560"/>
            <a:ext cx="3108960" cy="0"/>
          </a:xfrm>
          <a:prstGeom prst="line">
            <a:avLst/>
          </a:prstGeom>
          <a:noFill/>
          <a:ln w="12700">
            <a:solidFill>
              <a:srgbClr val="6B6E7C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8" name="Text 6"/>
          <p:cNvSpPr txBox="1"/>
          <p:nvPr/>
        </p:nvSpPr>
        <p:spPr>
          <a:xfrm>
            <a:off x="7223760" y="3520440"/>
            <a:ext cx="40233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Medida: 12,40 cm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7223760" y="4160520"/>
            <a:ext cx="40233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(12,40 ± 0,05) cm</a:t>
            </a:r>
            <a:endParaRPr lang="en-US" sz="2700" dirty="0"/>
          </a:p>
        </p:txBody>
      </p:sp>
      <p:sp>
        <p:nvSpPr>
          <p:cNvPr id="10" name="Text 8"/>
          <p:cNvSpPr txBox="1"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 ·  Pré-Física  ·  Aula 5</a:t>
            </a:r>
            <a:endParaRPr lang="en-US" sz="900" dirty="0"/>
          </a:p>
        </p:txBody>
      </p:sp>
      <p:sp>
        <p:nvSpPr>
          <p:cNvPr id="11" name="Text 9"/>
          <p:cNvSpPr txBox="1"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8229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2A2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Erro Relativo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80160"/>
            <a:ext cx="108813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2200"/>
              </a:lnSpc>
              <a:buNone/>
            </a:pPr>
            <a:r>
              <a:rPr lang="en-US" sz="16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Mostra o "peso" do erro absoluto comparado ao tamanho da própria medida — por isso não tem unidade (costuma ser dado em %).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3200400" y="2011680"/>
            <a:ext cx="5760720" cy="914400"/>
          </a:xfrm>
          <a:prstGeom prst="roundRect">
            <a:avLst>
              <a:gd name="adj" fmla="val 50000"/>
            </a:avLst>
          </a:prstGeom>
          <a:solidFill>
            <a:srgbClr val="F5F1EC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5" name="Text 3"/>
          <p:cNvSpPr txBox="1"/>
          <p:nvPr/>
        </p:nvSpPr>
        <p:spPr>
          <a:xfrm>
            <a:off x="3200400" y="2011680"/>
            <a:ext cx="576072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2A2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Er = Δx / x        (ou Er % = Δx / x × 100%)</a:t>
            </a:r>
            <a:endParaRPr lang="en-US" sz="19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3200400"/>
            <a:ext cx="10881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mesmo erro absoluto pode ser insignificante ou grave, dependendo do tamanho da medida: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822960" y="3749040"/>
            <a:ext cx="5120640" cy="1645920"/>
          </a:xfrm>
          <a:prstGeom prst="roundRect">
            <a:avLst>
              <a:gd name="adj" fmla="val 6667"/>
            </a:avLst>
          </a:prstGeom>
          <a:solidFill>
            <a:srgbClr val="1E2130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8" name="Text 6"/>
          <p:cNvSpPr txBox="1"/>
          <p:nvPr/>
        </p:nvSpPr>
        <p:spPr>
          <a:xfrm>
            <a:off x="1097280" y="3931920"/>
            <a:ext cx="4572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Lápis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1097280" y="4297680"/>
            <a:ext cx="4572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(12,0 ± 0,1) cm</a:t>
            </a:r>
            <a:endParaRPr lang="en-US" sz="1900" dirty="0"/>
          </a:p>
        </p:txBody>
      </p:sp>
      <p:sp>
        <p:nvSpPr>
          <p:cNvPr id="10" name="Text 8"/>
          <p:cNvSpPr txBox="1"/>
          <p:nvPr/>
        </p:nvSpPr>
        <p:spPr>
          <a:xfrm>
            <a:off x="1097280" y="4800600"/>
            <a:ext cx="4572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E8623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Er ≈ 0,8%</a:t>
            </a:r>
            <a:endParaRPr lang="en-US" sz="2200" dirty="0"/>
          </a:p>
        </p:txBody>
      </p:sp>
      <p:sp>
        <p:nvSpPr>
          <p:cNvPr id="11" name="Shape 9"/>
          <p:cNvSpPr/>
          <p:nvPr/>
        </p:nvSpPr>
        <p:spPr>
          <a:xfrm>
            <a:off x="6400800" y="3749040"/>
            <a:ext cx="5120640" cy="1645920"/>
          </a:xfrm>
          <a:prstGeom prst="roundRect">
            <a:avLst>
              <a:gd name="adj" fmla="val 6667"/>
            </a:avLst>
          </a:prstGeom>
          <a:solidFill>
            <a:srgbClr val="1E2130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2" name="Text 10"/>
          <p:cNvSpPr txBox="1"/>
          <p:nvPr/>
        </p:nvSpPr>
        <p:spPr>
          <a:xfrm>
            <a:off x="6675120" y="3931920"/>
            <a:ext cx="4572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Quadra esportiva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6675120" y="4297680"/>
            <a:ext cx="4572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(100,0 ± 0,1) m</a:t>
            </a:r>
            <a:endParaRPr lang="en-US" sz="1900" dirty="0"/>
          </a:p>
        </p:txBody>
      </p:sp>
      <p:sp>
        <p:nvSpPr>
          <p:cNvPr id="14" name="Text 12"/>
          <p:cNvSpPr txBox="1"/>
          <p:nvPr/>
        </p:nvSpPr>
        <p:spPr>
          <a:xfrm>
            <a:off x="6675120" y="4800600"/>
            <a:ext cx="4572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E8623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Er = 0,1%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 ·  Pré-Física  ·  Aula 5</a:t>
            </a:r>
            <a:endParaRPr lang="en-US" sz="900" dirty="0"/>
          </a:p>
        </p:txBody>
      </p:sp>
      <p:sp>
        <p:nvSpPr>
          <p:cNvPr id="16" name="Text 14"/>
          <p:cNvSpPr txBox="1"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57200"/>
            <a:ext cx="100584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2A2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Erro Absoluto vs. Erro Relativo</a:t>
            </a:r>
            <a:endParaRPr lang="en-US" sz="28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0080" y="1188720"/>
          <a:ext cx="10881360" cy="914400"/>
        </p:xfrm>
        <a:graphic>
          <a:graphicData uri="http://schemas.openxmlformats.org/drawingml/2006/table">
            <a:tbl>
              <a:tblPr/>
              <a:tblGrid>
                <a:gridCol w="26517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7724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13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Erro Absoluto (Δx)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13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Erro Relativo (Er)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13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7724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00" b="1" dirty="0">
                          <a:solidFill>
                            <a:srgbClr val="2A2D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Fórmula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2A2D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Δx = incerteza da medida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2A2D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Er = Δx / x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7724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00" b="1" dirty="0">
                          <a:solidFill>
                            <a:srgbClr val="2A2D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Unidade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1E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2A2D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mesma da medida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1E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2A2D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adimensional (ou %)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1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7724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00" b="1" dirty="0">
                          <a:solidFill>
                            <a:srgbClr val="2A2D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 que mostra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2A2D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 tamanho da margem de dúvida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2A2D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 importância dessa margem, em proporção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7724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00" b="1" dirty="0">
                          <a:solidFill>
                            <a:srgbClr val="2A2D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Uso típico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1E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2A2D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expressar o resultado de uma medida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1E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2A2D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comparar a qualidade entre medidas diferentes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1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" name="Text 1"/>
          <p:cNvSpPr txBox="1"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 ·  Pré-Física  ·  Aula 5</a:t>
            </a:r>
            <a:endParaRPr lang="en-US" sz="900" dirty="0"/>
          </a:p>
        </p:txBody>
      </p:sp>
      <p:sp>
        <p:nvSpPr>
          <p:cNvPr id="5" name="Text 2"/>
          <p:cNvSpPr txBox="1"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57200"/>
            <a:ext cx="96012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2A2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Exatidão vs. Precisão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987552"/>
            <a:ext cx="10058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50" i="1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dia a dia usamos as duas palavras como sinônimos — na ciência, são coisas diferentes.</a:t>
            </a:r>
            <a:endParaRPr lang="en-US" sz="1350" dirty="0"/>
          </a:p>
        </p:txBody>
      </p:sp>
      <p:sp>
        <p:nvSpPr>
          <p:cNvPr id="4" name="Shape 2"/>
          <p:cNvSpPr/>
          <p:nvPr/>
        </p:nvSpPr>
        <p:spPr>
          <a:xfrm>
            <a:off x="640080" y="1481328"/>
            <a:ext cx="5212080" cy="1051560"/>
          </a:xfrm>
          <a:prstGeom prst="roundRect">
            <a:avLst>
              <a:gd name="adj" fmla="val 8696"/>
            </a:avLst>
          </a:prstGeom>
          <a:solidFill>
            <a:srgbClr val="F5F1EC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5" name="Text 3"/>
          <p:cNvSpPr txBox="1"/>
          <p:nvPr/>
        </p:nvSpPr>
        <p:spPr>
          <a:xfrm>
            <a:off x="868680" y="1481328"/>
            <a:ext cx="4754880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Exatidão  </a:t>
            </a:r>
            <a:r>
              <a:rPr lang="en-US" sz="14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o quanto o valor medido está perto do valor verdadeiro.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6035040" y="1481328"/>
            <a:ext cx="5486400" cy="1051560"/>
          </a:xfrm>
          <a:prstGeom prst="roundRect">
            <a:avLst>
              <a:gd name="adj" fmla="val 8696"/>
            </a:avLst>
          </a:prstGeom>
          <a:solidFill>
            <a:srgbClr val="F5F1EC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7" name="Text 5"/>
          <p:cNvSpPr txBox="1"/>
          <p:nvPr/>
        </p:nvSpPr>
        <p:spPr>
          <a:xfrm>
            <a:off x="6263640" y="1481328"/>
            <a:ext cx="5029200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Precisão  </a:t>
            </a:r>
            <a:r>
              <a:rPr lang="en-US" sz="14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o quanto medidas repetidas concordam entre si, certas ou não.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1188720" y="2286000"/>
            <a:ext cx="1554480" cy="1554480"/>
          </a:xfrm>
          <a:prstGeom prst="ellipse">
            <a:avLst/>
          </a:prstGeom>
          <a:solidFill>
            <a:srgbClr val="D8D3C8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9" name="Shape 7"/>
          <p:cNvSpPr/>
          <p:nvPr/>
        </p:nvSpPr>
        <p:spPr>
          <a:xfrm>
            <a:off x="1375258" y="2472538"/>
            <a:ext cx="1181405" cy="1181405"/>
          </a:xfrm>
          <a:prstGeom prst="ellipse">
            <a:avLst/>
          </a:prstGeom>
          <a:solidFill>
            <a:srgbClr val="B8BBCB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0" name="Shape 8"/>
          <p:cNvSpPr/>
          <p:nvPr/>
        </p:nvSpPr>
        <p:spPr>
          <a:xfrm>
            <a:off x="1561795" y="2659075"/>
            <a:ext cx="808330" cy="808330"/>
          </a:xfrm>
          <a:prstGeom prst="ellipse">
            <a:avLst/>
          </a:prstGeom>
          <a:solidFill>
            <a:srgbClr val="8A8FA3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1" name="Shape 9"/>
          <p:cNvSpPr/>
          <p:nvPr/>
        </p:nvSpPr>
        <p:spPr>
          <a:xfrm>
            <a:off x="1748333" y="2845613"/>
            <a:ext cx="435254" cy="435254"/>
          </a:xfrm>
          <a:prstGeom prst="ellipse">
            <a:avLst/>
          </a:prstGeom>
          <a:solidFill>
            <a:srgbClr val="E8623C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2" name="Shape 10"/>
          <p:cNvSpPr/>
          <p:nvPr/>
        </p:nvSpPr>
        <p:spPr>
          <a:xfrm>
            <a:off x="1899895" y="2997175"/>
            <a:ext cx="132131" cy="132131"/>
          </a:xfrm>
          <a:prstGeom prst="ellipse">
            <a:avLst/>
          </a:prstGeom>
          <a:solidFill>
            <a:srgbClr val="1E2130"/>
          </a:solidFill>
          <a:ln w="15875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3" name="Shape 11"/>
          <p:cNvSpPr/>
          <p:nvPr/>
        </p:nvSpPr>
        <p:spPr>
          <a:xfrm>
            <a:off x="2016481" y="3059354"/>
            <a:ext cx="132131" cy="132131"/>
          </a:xfrm>
          <a:prstGeom prst="ellipse">
            <a:avLst/>
          </a:prstGeom>
          <a:solidFill>
            <a:srgbClr val="1E2130"/>
          </a:solidFill>
          <a:ln w="15875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4" name="Shape 12"/>
          <p:cNvSpPr/>
          <p:nvPr/>
        </p:nvSpPr>
        <p:spPr>
          <a:xfrm>
            <a:off x="1806626" y="3074899"/>
            <a:ext cx="132131" cy="132131"/>
          </a:xfrm>
          <a:prstGeom prst="ellipse">
            <a:avLst/>
          </a:prstGeom>
          <a:solidFill>
            <a:srgbClr val="1E2130"/>
          </a:solidFill>
          <a:ln w="15875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5" name="Shape 13"/>
          <p:cNvSpPr/>
          <p:nvPr/>
        </p:nvSpPr>
        <p:spPr>
          <a:xfrm>
            <a:off x="1962074" y="2880589"/>
            <a:ext cx="132131" cy="132131"/>
          </a:xfrm>
          <a:prstGeom prst="ellipse">
            <a:avLst/>
          </a:prstGeom>
          <a:solidFill>
            <a:srgbClr val="1E2130"/>
          </a:solidFill>
          <a:ln w="15875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6" name="Shape 14"/>
          <p:cNvSpPr/>
          <p:nvPr/>
        </p:nvSpPr>
        <p:spPr>
          <a:xfrm>
            <a:off x="1822171" y="2903906"/>
            <a:ext cx="132131" cy="132131"/>
          </a:xfrm>
          <a:prstGeom prst="ellipse">
            <a:avLst/>
          </a:prstGeom>
          <a:solidFill>
            <a:srgbClr val="1E2130"/>
          </a:solidFill>
          <a:ln w="15875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7" name="Shape 15"/>
          <p:cNvSpPr/>
          <p:nvPr/>
        </p:nvSpPr>
        <p:spPr>
          <a:xfrm>
            <a:off x="1938757" y="3137078"/>
            <a:ext cx="132131" cy="132131"/>
          </a:xfrm>
          <a:prstGeom prst="ellipse">
            <a:avLst/>
          </a:prstGeom>
          <a:solidFill>
            <a:srgbClr val="1E2130"/>
          </a:solidFill>
          <a:ln w="15875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8" name="Text 16"/>
          <p:cNvSpPr txBox="1"/>
          <p:nvPr/>
        </p:nvSpPr>
        <p:spPr>
          <a:xfrm>
            <a:off x="914400" y="4114800"/>
            <a:ext cx="210312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E7A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Exato e</a:t>
            </a:r>
            <a:endParaRPr lang="en-US" sz="1300" dirty="0"/>
          </a:p>
          <a:p>
            <a:pPr marL="0" indent="0" algn="ctr">
              <a:buNone/>
            </a:pPr>
            <a:r>
              <a:rPr lang="en-US" sz="1300" b="1" dirty="0">
                <a:solidFill>
                  <a:srgbClr val="1E7A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preciso</a:t>
            </a:r>
            <a:endParaRPr lang="en-US" sz="1300" dirty="0"/>
          </a:p>
        </p:txBody>
      </p:sp>
      <p:sp>
        <p:nvSpPr>
          <p:cNvPr id="19" name="Shape 17"/>
          <p:cNvSpPr/>
          <p:nvPr/>
        </p:nvSpPr>
        <p:spPr>
          <a:xfrm>
            <a:off x="3657600" y="2286000"/>
            <a:ext cx="1554480" cy="1554480"/>
          </a:xfrm>
          <a:prstGeom prst="ellipse">
            <a:avLst/>
          </a:prstGeom>
          <a:solidFill>
            <a:srgbClr val="D8D3C8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0" name="Shape 18"/>
          <p:cNvSpPr/>
          <p:nvPr/>
        </p:nvSpPr>
        <p:spPr>
          <a:xfrm>
            <a:off x="3844138" y="2472538"/>
            <a:ext cx="1181405" cy="1181405"/>
          </a:xfrm>
          <a:prstGeom prst="ellipse">
            <a:avLst/>
          </a:prstGeom>
          <a:solidFill>
            <a:srgbClr val="B8BBCB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1" name="Shape 19"/>
          <p:cNvSpPr/>
          <p:nvPr/>
        </p:nvSpPr>
        <p:spPr>
          <a:xfrm>
            <a:off x="4030675" y="2659075"/>
            <a:ext cx="808330" cy="808330"/>
          </a:xfrm>
          <a:prstGeom prst="ellipse">
            <a:avLst/>
          </a:prstGeom>
          <a:solidFill>
            <a:srgbClr val="8A8FA3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2" name="Shape 20"/>
          <p:cNvSpPr/>
          <p:nvPr/>
        </p:nvSpPr>
        <p:spPr>
          <a:xfrm>
            <a:off x="4217213" y="2845613"/>
            <a:ext cx="435254" cy="435254"/>
          </a:xfrm>
          <a:prstGeom prst="ellipse">
            <a:avLst/>
          </a:prstGeom>
          <a:solidFill>
            <a:srgbClr val="E8623C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3" name="Shape 21"/>
          <p:cNvSpPr/>
          <p:nvPr/>
        </p:nvSpPr>
        <p:spPr>
          <a:xfrm>
            <a:off x="4640809" y="3191485"/>
            <a:ext cx="132131" cy="132131"/>
          </a:xfrm>
          <a:prstGeom prst="ellipse">
            <a:avLst/>
          </a:prstGeom>
          <a:solidFill>
            <a:srgbClr val="1E2130"/>
          </a:solidFill>
          <a:ln w="15875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24" name="Shape 22"/>
          <p:cNvSpPr/>
          <p:nvPr/>
        </p:nvSpPr>
        <p:spPr>
          <a:xfrm>
            <a:off x="4057879" y="3113761"/>
            <a:ext cx="132131" cy="132131"/>
          </a:xfrm>
          <a:prstGeom prst="ellipse">
            <a:avLst/>
          </a:prstGeom>
          <a:solidFill>
            <a:srgbClr val="1E2130"/>
          </a:solidFill>
          <a:ln w="15875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25" name="Shape 23"/>
          <p:cNvSpPr/>
          <p:nvPr/>
        </p:nvSpPr>
        <p:spPr>
          <a:xfrm>
            <a:off x="4485361" y="2686279"/>
            <a:ext cx="132131" cy="132131"/>
          </a:xfrm>
          <a:prstGeom prst="ellipse">
            <a:avLst/>
          </a:prstGeom>
          <a:solidFill>
            <a:srgbClr val="1E2130"/>
          </a:solidFill>
          <a:ln w="15875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26" name="Shape 24"/>
          <p:cNvSpPr/>
          <p:nvPr/>
        </p:nvSpPr>
        <p:spPr>
          <a:xfrm>
            <a:off x="4174465" y="2764003"/>
            <a:ext cx="132131" cy="132131"/>
          </a:xfrm>
          <a:prstGeom prst="ellipse">
            <a:avLst/>
          </a:prstGeom>
          <a:solidFill>
            <a:srgbClr val="1E2130"/>
          </a:solidFill>
          <a:ln w="15875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27" name="Shape 25"/>
          <p:cNvSpPr/>
          <p:nvPr/>
        </p:nvSpPr>
        <p:spPr>
          <a:xfrm>
            <a:off x="4601947" y="2919451"/>
            <a:ext cx="132131" cy="132131"/>
          </a:xfrm>
          <a:prstGeom prst="ellipse">
            <a:avLst/>
          </a:prstGeom>
          <a:solidFill>
            <a:srgbClr val="1E2130"/>
          </a:solidFill>
          <a:ln w="15875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28" name="Shape 26"/>
          <p:cNvSpPr/>
          <p:nvPr/>
        </p:nvSpPr>
        <p:spPr>
          <a:xfrm>
            <a:off x="4291051" y="3308071"/>
            <a:ext cx="132131" cy="132131"/>
          </a:xfrm>
          <a:prstGeom prst="ellipse">
            <a:avLst/>
          </a:prstGeom>
          <a:solidFill>
            <a:srgbClr val="1E2130"/>
          </a:solidFill>
          <a:ln w="15875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29" name="Text 27"/>
          <p:cNvSpPr txBox="1"/>
          <p:nvPr/>
        </p:nvSpPr>
        <p:spPr>
          <a:xfrm>
            <a:off x="3383280" y="4114800"/>
            <a:ext cx="210312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Exato, mas</a:t>
            </a:r>
            <a:endParaRPr lang="en-US" sz="1300" dirty="0"/>
          </a:p>
          <a:p>
            <a:pPr marL="0" indent="0" algn="ctr">
              <a:buNone/>
            </a:pPr>
            <a:r>
              <a:rPr lang="en-US" sz="13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não preciso</a:t>
            </a:r>
            <a:endParaRPr lang="en-US" sz="1300" dirty="0"/>
          </a:p>
        </p:txBody>
      </p:sp>
      <p:sp>
        <p:nvSpPr>
          <p:cNvPr id="30" name="Shape 28"/>
          <p:cNvSpPr/>
          <p:nvPr/>
        </p:nvSpPr>
        <p:spPr>
          <a:xfrm>
            <a:off x="6126480" y="2286000"/>
            <a:ext cx="1554480" cy="1554480"/>
          </a:xfrm>
          <a:prstGeom prst="ellipse">
            <a:avLst/>
          </a:prstGeom>
          <a:solidFill>
            <a:srgbClr val="D8D3C8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1" name="Shape 29"/>
          <p:cNvSpPr/>
          <p:nvPr/>
        </p:nvSpPr>
        <p:spPr>
          <a:xfrm>
            <a:off x="6313018" y="2472538"/>
            <a:ext cx="1181405" cy="1181405"/>
          </a:xfrm>
          <a:prstGeom prst="ellipse">
            <a:avLst/>
          </a:prstGeom>
          <a:solidFill>
            <a:srgbClr val="B8BBCB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2" name="Shape 30"/>
          <p:cNvSpPr/>
          <p:nvPr/>
        </p:nvSpPr>
        <p:spPr>
          <a:xfrm>
            <a:off x="6499555" y="2659075"/>
            <a:ext cx="808330" cy="808330"/>
          </a:xfrm>
          <a:prstGeom prst="ellipse">
            <a:avLst/>
          </a:prstGeom>
          <a:solidFill>
            <a:srgbClr val="8A8FA3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3" name="Shape 31"/>
          <p:cNvSpPr/>
          <p:nvPr/>
        </p:nvSpPr>
        <p:spPr>
          <a:xfrm>
            <a:off x="6686093" y="2845613"/>
            <a:ext cx="435254" cy="435254"/>
          </a:xfrm>
          <a:prstGeom prst="ellipse">
            <a:avLst/>
          </a:prstGeom>
          <a:solidFill>
            <a:srgbClr val="E8623C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4" name="Shape 32"/>
          <p:cNvSpPr/>
          <p:nvPr/>
        </p:nvSpPr>
        <p:spPr>
          <a:xfrm>
            <a:off x="7133006" y="3245891"/>
            <a:ext cx="132131" cy="132131"/>
          </a:xfrm>
          <a:prstGeom prst="ellipse">
            <a:avLst/>
          </a:prstGeom>
          <a:solidFill>
            <a:srgbClr val="1E2130"/>
          </a:solidFill>
          <a:ln w="15875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35" name="Shape 33"/>
          <p:cNvSpPr/>
          <p:nvPr/>
        </p:nvSpPr>
        <p:spPr>
          <a:xfrm>
            <a:off x="7179640" y="3292526"/>
            <a:ext cx="132131" cy="132131"/>
          </a:xfrm>
          <a:prstGeom prst="ellipse">
            <a:avLst/>
          </a:prstGeom>
          <a:solidFill>
            <a:srgbClr val="1E2130"/>
          </a:solidFill>
          <a:ln w="15875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36" name="Shape 34"/>
          <p:cNvSpPr/>
          <p:nvPr/>
        </p:nvSpPr>
        <p:spPr>
          <a:xfrm>
            <a:off x="7109689" y="3308071"/>
            <a:ext cx="132131" cy="132131"/>
          </a:xfrm>
          <a:prstGeom prst="ellipse">
            <a:avLst/>
          </a:prstGeom>
          <a:solidFill>
            <a:srgbClr val="1E2130"/>
          </a:solidFill>
          <a:ln w="15875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37" name="Shape 35"/>
          <p:cNvSpPr/>
          <p:nvPr/>
        </p:nvSpPr>
        <p:spPr>
          <a:xfrm>
            <a:off x="7164095" y="3230347"/>
            <a:ext cx="132131" cy="132131"/>
          </a:xfrm>
          <a:prstGeom prst="ellipse">
            <a:avLst/>
          </a:prstGeom>
          <a:solidFill>
            <a:srgbClr val="1E2130"/>
          </a:solidFill>
          <a:ln w="15875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38" name="Shape 36"/>
          <p:cNvSpPr/>
          <p:nvPr/>
        </p:nvSpPr>
        <p:spPr>
          <a:xfrm>
            <a:off x="7195185" y="3276981"/>
            <a:ext cx="132131" cy="132131"/>
          </a:xfrm>
          <a:prstGeom prst="ellipse">
            <a:avLst/>
          </a:prstGeom>
          <a:solidFill>
            <a:srgbClr val="1E2130"/>
          </a:solidFill>
          <a:ln w="15875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39" name="Shape 37"/>
          <p:cNvSpPr/>
          <p:nvPr/>
        </p:nvSpPr>
        <p:spPr>
          <a:xfrm>
            <a:off x="7125233" y="3269209"/>
            <a:ext cx="132131" cy="132131"/>
          </a:xfrm>
          <a:prstGeom prst="ellipse">
            <a:avLst/>
          </a:prstGeom>
          <a:solidFill>
            <a:srgbClr val="1E2130"/>
          </a:solidFill>
          <a:ln w="15875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40" name="Text 38"/>
          <p:cNvSpPr txBox="1"/>
          <p:nvPr/>
        </p:nvSpPr>
        <p:spPr>
          <a:xfrm>
            <a:off x="5852160" y="4114800"/>
            <a:ext cx="210312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Preciso, mas</a:t>
            </a:r>
            <a:endParaRPr lang="en-US" sz="1300" dirty="0"/>
          </a:p>
          <a:p>
            <a:pPr marL="0" indent="0" algn="ctr">
              <a:buNone/>
            </a:pPr>
            <a:r>
              <a:rPr lang="en-US" sz="13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não exato</a:t>
            </a:r>
            <a:endParaRPr lang="en-US" sz="1300" dirty="0"/>
          </a:p>
        </p:txBody>
      </p:sp>
      <p:sp>
        <p:nvSpPr>
          <p:cNvPr id="41" name="Shape 39"/>
          <p:cNvSpPr/>
          <p:nvPr/>
        </p:nvSpPr>
        <p:spPr>
          <a:xfrm>
            <a:off x="8595360" y="2286000"/>
            <a:ext cx="1554480" cy="1554480"/>
          </a:xfrm>
          <a:prstGeom prst="ellipse">
            <a:avLst/>
          </a:prstGeom>
          <a:solidFill>
            <a:srgbClr val="D8D3C8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42" name="Shape 40"/>
          <p:cNvSpPr/>
          <p:nvPr/>
        </p:nvSpPr>
        <p:spPr>
          <a:xfrm>
            <a:off x="8781898" y="2472538"/>
            <a:ext cx="1181405" cy="1181405"/>
          </a:xfrm>
          <a:prstGeom prst="ellipse">
            <a:avLst/>
          </a:prstGeom>
          <a:solidFill>
            <a:srgbClr val="B8BBCB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43" name="Shape 41"/>
          <p:cNvSpPr/>
          <p:nvPr/>
        </p:nvSpPr>
        <p:spPr>
          <a:xfrm>
            <a:off x="8968435" y="2659075"/>
            <a:ext cx="808330" cy="808330"/>
          </a:xfrm>
          <a:prstGeom prst="ellipse">
            <a:avLst/>
          </a:prstGeom>
          <a:solidFill>
            <a:srgbClr val="8A8FA3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44" name="Shape 42"/>
          <p:cNvSpPr/>
          <p:nvPr/>
        </p:nvSpPr>
        <p:spPr>
          <a:xfrm>
            <a:off x="9154973" y="2845613"/>
            <a:ext cx="435254" cy="435254"/>
          </a:xfrm>
          <a:prstGeom prst="ellipse">
            <a:avLst/>
          </a:prstGeom>
          <a:solidFill>
            <a:srgbClr val="E8623C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45" name="Shape 43"/>
          <p:cNvSpPr/>
          <p:nvPr/>
        </p:nvSpPr>
        <p:spPr>
          <a:xfrm>
            <a:off x="9656293" y="3230347"/>
            <a:ext cx="132131" cy="132131"/>
          </a:xfrm>
          <a:prstGeom prst="ellipse">
            <a:avLst/>
          </a:prstGeom>
          <a:solidFill>
            <a:srgbClr val="1E2130"/>
          </a:solidFill>
          <a:ln w="15875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46" name="Shape 44"/>
          <p:cNvSpPr/>
          <p:nvPr/>
        </p:nvSpPr>
        <p:spPr>
          <a:xfrm>
            <a:off x="9734017" y="2880589"/>
            <a:ext cx="132131" cy="132131"/>
          </a:xfrm>
          <a:prstGeom prst="ellipse">
            <a:avLst/>
          </a:prstGeom>
          <a:solidFill>
            <a:srgbClr val="1E2130"/>
          </a:solidFill>
          <a:ln w="15875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47" name="Shape 45"/>
          <p:cNvSpPr/>
          <p:nvPr/>
        </p:nvSpPr>
        <p:spPr>
          <a:xfrm>
            <a:off x="9461983" y="3385795"/>
            <a:ext cx="132131" cy="132131"/>
          </a:xfrm>
          <a:prstGeom prst="ellipse">
            <a:avLst/>
          </a:prstGeom>
          <a:solidFill>
            <a:srgbClr val="1E2130"/>
          </a:solidFill>
          <a:ln w="15875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48" name="Shape 46"/>
          <p:cNvSpPr/>
          <p:nvPr/>
        </p:nvSpPr>
        <p:spPr>
          <a:xfrm>
            <a:off x="9267673" y="3269209"/>
            <a:ext cx="132131" cy="132131"/>
          </a:xfrm>
          <a:prstGeom prst="ellipse">
            <a:avLst/>
          </a:prstGeom>
          <a:solidFill>
            <a:srgbClr val="1E2130"/>
          </a:solidFill>
          <a:ln w="15875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49" name="Shape 47"/>
          <p:cNvSpPr/>
          <p:nvPr/>
        </p:nvSpPr>
        <p:spPr>
          <a:xfrm>
            <a:off x="9695155" y="3036037"/>
            <a:ext cx="132131" cy="132131"/>
          </a:xfrm>
          <a:prstGeom prst="ellipse">
            <a:avLst/>
          </a:prstGeom>
          <a:solidFill>
            <a:srgbClr val="1E2130"/>
          </a:solidFill>
          <a:ln w="15875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50" name="Shape 48"/>
          <p:cNvSpPr/>
          <p:nvPr/>
        </p:nvSpPr>
        <p:spPr>
          <a:xfrm>
            <a:off x="9539707" y="2725141"/>
            <a:ext cx="132131" cy="132131"/>
          </a:xfrm>
          <a:prstGeom prst="ellipse">
            <a:avLst/>
          </a:prstGeom>
          <a:solidFill>
            <a:srgbClr val="1E2130"/>
          </a:solidFill>
          <a:ln w="15875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51" name="Text 49"/>
          <p:cNvSpPr txBox="1"/>
          <p:nvPr/>
        </p:nvSpPr>
        <p:spPr>
          <a:xfrm>
            <a:off x="8321040" y="4114800"/>
            <a:ext cx="210312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C03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Nem exato,</a:t>
            </a:r>
            <a:endParaRPr lang="en-US" sz="1300" dirty="0"/>
          </a:p>
          <a:p>
            <a:pPr marL="0" indent="0" algn="ctr">
              <a:buNone/>
            </a:pPr>
            <a:r>
              <a:rPr lang="en-US" sz="1300" b="1" dirty="0">
                <a:solidFill>
                  <a:srgbClr val="C03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nem preciso</a:t>
            </a:r>
            <a:endParaRPr lang="en-US" sz="1300" dirty="0"/>
          </a:p>
        </p:txBody>
      </p:sp>
      <p:sp>
        <p:nvSpPr>
          <p:cNvPr id="52" name="Text 50"/>
          <p:cNvSpPr txBox="1"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 ·  Pré-Física  ·  Aula 5</a:t>
            </a:r>
            <a:endParaRPr lang="en-US" sz="900" dirty="0"/>
          </a:p>
        </p:txBody>
      </p:sp>
      <p:sp>
        <p:nvSpPr>
          <p:cNvPr id="53" name="Text 51"/>
          <p:cNvSpPr txBox="1"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E21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48640"/>
            <a:ext cx="91440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 Onde Vêm Esses Erros?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640080" y="1554480"/>
            <a:ext cx="5257800" cy="3931920"/>
          </a:xfrm>
          <a:prstGeom prst="roundRect">
            <a:avLst>
              <a:gd name="adj" fmla="val 3256"/>
            </a:avLst>
          </a:prstGeom>
          <a:solidFill>
            <a:srgbClr val="2A2E45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4" name="Text 2"/>
          <p:cNvSpPr txBox="1"/>
          <p:nvPr/>
        </p:nvSpPr>
        <p:spPr>
          <a:xfrm>
            <a:off x="914400" y="1783080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E8623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Erro Sistemático</a:t>
            </a:r>
            <a:endParaRPr lang="en-US" sz="1900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2194560"/>
            <a:ext cx="47548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afeta a EXATIDÃO</a:t>
            </a:r>
            <a:endParaRPr lang="en-US" sz="12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606040"/>
            <a:ext cx="475488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9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Desvia a medida sempre na mesma direção — instrumento descalibrado, zero mal ajustado, erro de paralaxe repetido do mesmo lado.</a:t>
            </a:r>
            <a:endParaRPr lang="en-US" sz="1400" dirty="0"/>
          </a:p>
        </p:txBody>
      </p:sp>
      <p:sp>
        <p:nvSpPr>
          <p:cNvPr id="7" name="Text 5"/>
          <p:cNvSpPr txBox="1"/>
          <p:nvPr/>
        </p:nvSpPr>
        <p:spPr>
          <a:xfrm>
            <a:off x="914400" y="4023360"/>
            <a:ext cx="475488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3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reduzir:  </a:t>
            </a:r>
            <a:r>
              <a:rPr lang="en-US" sz="13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identificar e corrigir a fonte do erro (recalibrar o instrumento).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6263640" y="1554480"/>
            <a:ext cx="5257800" cy="3931920"/>
          </a:xfrm>
          <a:prstGeom prst="roundRect">
            <a:avLst>
              <a:gd name="adj" fmla="val 3256"/>
            </a:avLst>
          </a:prstGeom>
          <a:solidFill>
            <a:srgbClr val="E8623C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9" name="Text 7"/>
          <p:cNvSpPr txBox="1"/>
          <p:nvPr/>
        </p:nvSpPr>
        <p:spPr>
          <a:xfrm>
            <a:off x="6537960" y="1783080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Erro Aleatório</a:t>
            </a:r>
            <a:endParaRPr lang="en-US" sz="1900" dirty="0"/>
          </a:p>
        </p:txBody>
      </p:sp>
      <p:sp>
        <p:nvSpPr>
          <p:cNvPr id="10" name="Text 8"/>
          <p:cNvSpPr txBox="1"/>
          <p:nvPr/>
        </p:nvSpPr>
        <p:spPr>
          <a:xfrm>
            <a:off x="6537960" y="2194560"/>
            <a:ext cx="47548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5A2E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afeta a PRECISÃO</a:t>
            </a:r>
            <a:endParaRPr lang="en-US" sz="1250" dirty="0"/>
          </a:p>
        </p:txBody>
      </p:sp>
      <p:sp>
        <p:nvSpPr>
          <p:cNvPr id="11" name="Text 9"/>
          <p:cNvSpPr txBox="1"/>
          <p:nvPr/>
        </p:nvSpPr>
        <p:spPr>
          <a:xfrm>
            <a:off x="6537960" y="2606040"/>
            <a:ext cx="475488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900"/>
              </a:lnSpc>
              <a:buNone/>
            </a:pPr>
            <a:r>
              <a:rPr lang="en-US" sz="1400" dirty="0">
                <a:solidFill>
                  <a:srgbClr val="1E21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Causa flutuações imprevisíveis, ora para mais, ora para menos — vibrações, variação na reação do observador, condições ambientais.</a:t>
            </a:r>
            <a:endParaRPr lang="en-US" sz="1400" dirty="0"/>
          </a:p>
        </p:txBody>
      </p:sp>
      <p:sp>
        <p:nvSpPr>
          <p:cNvPr id="12" name="Text 10"/>
          <p:cNvSpPr txBox="1"/>
          <p:nvPr/>
        </p:nvSpPr>
        <p:spPr>
          <a:xfrm>
            <a:off x="6537960" y="4023360"/>
            <a:ext cx="475488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300" b="1" dirty="0">
                <a:solidFill>
                  <a:srgbClr val="5A2E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reduzir:  </a:t>
            </a:r>
            <a:r>
              <a:rPr lang="en-US" sz="1300" dirty="0">
                <a:solidFill>
                  <a:srgbClr val="1E21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repetir a medida várias vezes e calcular a média.</a:t>
            </a:r>
            <a:endParaRPr lang="en-US" sz="1300" dirty="0"/>
          </a:p>
        </p:txBody>
      </p:sp>
      <p:sp>
        <p:nvSpPr>
          <p:cNvPr id="13" name="Text 11"/>
          <p:cNvSpPr txBox="1"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 ·  Pré-Física  ·  Aula 5</a:t>
            </a:r>
            <a:endParaRPr lang="en-US" sz="900" dirty="0"/>
          </a:p>
        </p:txBody>
      </p:sp>
      <p:sp>
        <p:nvSpPr>
          <p:cNvPr id="14" name="Text 12"/>
          <p:cNvSpPr txBox="1"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91440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2A2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Propagação de Incertezas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051560"/>
            <a:ext cx="9144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Soma e Subtração</a:t>
            </a:r>
            <a:endParaRPr lang="en-US" sz="1700" dirty="0"/>
          </a:p>
        </p:txBody>
      </p:sp>
      <p:sp>
        <p:nvSpPr>
          <p:cNvPr id="4" name="Shape 2"/>
          <p:cNvSpPr/>
          <p:nvPr/>
        </p:nvSpPr>
        <p:spPr>
          <a:xfrm>
            <a:off x="640080" y="1691640"/>
            <a:ext cx="10881360" cy="822960"/>
          </a:xfrm>
          <a:prstGeom prst="roundRect">
            <a:avLst>
              <a:gd name="adj" fmla="val 11111"/>
            </a:avLst>
          </a:prstGeom>
          <a:solidFill>
            <a:srgbClr val="F5F1EC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5" name="Text 3"/>
          <p:cNvSpPr txBox="1"/>
          <p:nvPr/>
        </p:nvSpPr>
        <p:spPr>
          <a:xfrm>
            <a:off x="914400" y="1691640"/>
            <a:ext cx="1033272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5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Ao somar ou subtrair medidas, os erros absolutos SEMPRE se somam:</a:t>
            </a:r>
            <a:endParaRPr lang="en-US" sz="155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2697480"/>
            <a:ext cx="108813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100" b="1" dirty="0">
                <a:solidFill>
                  <a:srgbClr val="2A2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Δz = Δx + Δy      (para z = x + y  ou  z = x − y)</a:t>
            </a:r>
            <a:endParaRPr lang="en-US" sz="2100" dirty="0"/>
          </a:p>
        </p:txBody>
      </p:sp>
      <p:sp>
        <p:nvSpPr>
          <p:cNvPr id="7" name="Shape 5"/>
          <p:cNvSpPr/>
          <p:nvPr/>
        </p:nvSpPr>
        <p:spPr>
          <a:xfrm>
            <a:off x="2651760" y="3520440"/>
            <a:ext cx="6858000" cy="1920240"/>
          </a:xfrm>
          <a:prstGeom prst="roundRect">
            <a:avLst>
              <a:gd name="adj" fmla="val 5714"/>
            </a:avLst>
          </a:prstGeom>
          <a:solidFill>
            <a:srgbClr val="1E2130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8" name="Text 6"/>
          <p:cNvSpPr txBox="1"/>
          <p:nvPr/>
        </p:nvSpPr>
        <p:spPr>
          <a:xfrm>
            <a:off x="2651760" y="3703320"/>
            <a:ext cx="6858000" cy="1645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ts val="2000"/>
              </a:lnSpc>
              <a:spcAft>
                <a:spcPts val="1400"/>
              </a:spcAft>
              <a:buNone/>
            </a:pPr>
            <a:r>
              <a:rPr lang="en-US" sz="1600" dirty="0">
                <a:solidFill>
                  <a:srgbClr val="0000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 = (15,2 ± 0,1) cm         y = (8,4 ± 0,1) cm</a:t>
            </a:r>
            <a:endParaRPr lang="en-US" sz="1600" dirty="0"/>
          </a:p>
          <a:p>
            <a:pPr marL="0" indent="0" algn="ctr">
              <a:lnSpc>
                <a:spcPts val="2000"/>
              </a:lnSpc>
              <a:spcAft>
                <a:spcPts val="1000"/>
              </a:spcAft>
              <a:buNone/>
            </a:pPr>
            <a:r>
              <a:rPr lang="en-US" sz="1500" dirty="0">
                <a:solidFill>
                  <a:srgbClr val="C9CCD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z = x + y = 23,6 cm     Δz = 0,1 + 0,1 = 0,2 cm</a:t>
            </a:r>
            <a:endParaRPr lang="en-US" sz="1600" dirty="0"/>
          </a:p>
          <a:p>
            <a:pPr marL="0" indent="0" algn="ctr">
              <a:lnSpc>
                <a:spcPts val="2000"/>
              </a:lnSpc>
              <a:buNone/>
            </a:pPr>
            <a:r>
              <a:rPr lang="en-US" sz="2200" b="1" dirty="0">
                <a:solidFill>
                  <a:srgbClr val="E8623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z = (23,6 ± 0,2) cm</a:t>
            </a:r>
            <a:endParaRPr lang="en-US" sz="1600" dirty="0"/>
          </a:p>
        </p:txBody>
      </p:sp>
      <p:sp>
        <p:nvSpPr>
          <p:cNvPr id="9" name="Text 7"/>
          <p:cNvSpPr txBox="1"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 ·  Pré-Física  ·  Aula 5</a:t>
            </a:r>
            <a:endParaRPr lang="en-US" sz="900" dirty="0"/>
          </a:p>
        </p:txBody>
      </p:sp>
      <p:sp>
        <p:nvSpPr>
          <p:cNvPr id="10" name="Text 8"/>
          <p:cNvSpPr txBox="1"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91440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Propagação de Incertezas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051560"/>
            <a:ext cx="9144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Multiplicação e Divisão</a:t>
            </a:r>
            <a:endParaRPr lang="en-US" sz="1700" dirty="0"/>
          </a:p>
        </p:txBody>
      </p:sp>
      <p:sp>
        <p:nvSpPr>
          <p:cNvPr id="4" name="Shape 2"/>
          <p:cNvSpPr/>
          <p:nvPr/>
        </p:nvSpPr>
        <p:spPr>
          <a:xfrm>
            <a:off x="640080" y="1691640"/>
            <a:ext cx="10881360" cy="822960"/>
          </a:xfrm>
          <a:prstGeom prst="roundRect">
            <a:avLst>
              <a:gd name="adj" fmla="val 11111"/>
            </a:avLst>
          </a:prstGeom>
          <a:solidFill>
            <a:srgbClr val="2A2E45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5" name="Text 3"/>
          <p:cNvSpPr txBox="1"/>
          <p:nvPr/>
        </p:nvSpPr>
        <p:spPr>
          <a:xfrm>
            <a:off x="914400" y="1691640"/>
            <a:ext cx="1033272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Ao multiplicar ou dividir medidas, os erros RELATIVOS SEMPRE se somam:</a:t>
            </a:r>
            <a:endParaRPr lang="en-US" sz="155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2697480"/>
            <a:ext cx="108813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Δz / z = Δx / x + Δy / y      (para z = x · y  ou  z = x / y)</a:t>
            </a:r>
            <a:endParaRPr lang="en-US" sz="2000" dirty="0"/>
          </a:p>
        </p:txBody>
      </p:sp>
      <p:sp>
        <p:nvSpPr>
          <p:cNvPr id="7" name="Shape 5"/>
          <p:cNvSpPr/>
          <p:nvPr/>
        </p:nvSpPr>
        <p:spPr>
          <a:xfrm>
            <a:off x="2194560" y="3520440"/>
            <a:ext cx="7772400" cy="2103120"/>
          </a:xfrm>
          <a:prstGeom prst="roundRect">
            <a:avLst>
              <a:gd name="adj" fmla="val 5217"/>
            </a:avLst>
          </a:prstGeom>
          <a:solidFill>
            <a:srgbClr val="E8623C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8" name="Text 6"/>
          <p:cNvSpPr txBox="1"/>
          <p:nvPr/>
        </p:nvSpPr>
        <p:spPr>
          <a:xfrm>
            <a:off x="2194560" y="3703320"/>
            <a:ext cx="7772400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ts val="1800"/>
              </a:lnSpc>
              <a:spcAft>
                <a:spcPts val="1200"/>
              </a:spcAft>
              <a:buNone/>
            </a:pPr>
            <a:r>
              <a:rPr lang="en-US" sz="16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base = (5,0 ± 0,1) cm       altura = (3,0 ± 0,1) cm</a:t>
            </a:r>
            <a:endParaRPr lang="en-US" sz="1600" dirty="0"/>
          </a:p>
          <a:p>
            <a:pPr marL="0" indent="0" algn="ctr">
              <a:lnSpc>
                <a:spcPts val="1800"/>
              </a:lnSpc>
              <a:spcAft>
                <a:spcPts val="800"/>
              </a:spcAft>
              <a:buNone/>
            </a:pPr>
            <a:r>
              <a:rPr lang="en-US" sz="15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Área = 5,0 × 3,0 = 15,0 cm²</a:t>
            </a:r>
            <a:endParaRPr lang="en-US" sz="1600" dirty="0"/>
          </a:p>
          <a:p>
            <a:pPr marL="0" indent="0" algn="ctr">
              <a:lnSpc>
                <a:spcPts val="1800"/>
              </a:lnSpc>
              <a:spcAft>
                <a:spcPts val="1000"/>
              </a:spcAft>
              <a:buNone/>
            </a:pPr>
            <a:r>
              <a:rPr lang="en-US" sz="14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Er = 0,1/5,0 + 0,1/3,0 = 5,3%   →   Δ(Área) = 0,8 cm²</a:t>
            </a:r>
            <a:endParaRPr lang="en-US" sz="1600" dirty="0"/>
          </a:p>
          <a:p>
            <a:pPr marL="0" indent="0" algn="ctr">
              <a:lnSpc>
                <a:spcPts val="1800"/>
              </a:lnSpc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Área = (15,0 ± 0,8) cm²</a:t>
            </a:r>
            <a:endParaRPr lang="en-US" sz="1600" dirty="0"/>
          </a:p>
        </p:txBody>
      </p:sp>
      <p:sp>
        <p:nvSpPr>
          <p:cNvPr id="9" name="Text 7"/>
          <p:cNvSpPr txBox="1"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 ·  Pré-Física  ·  Aula 5</a:t>
            </a:r>
            <a:endParaRPr lang="en-US" sz="900" dirty="0"/>
          </a:p>
        </p:txBody>
      </p:sp>
      <p:sp>
        <p:nvSpPr>
          <p:cNvPr id="10" name="Text 8"/>
          <p:cNvSpPr txBox="1"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9601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2A2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Exemplo Prático Completo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640080" y="1417320"/>
            <a:ext cx="10881360" cy="822960"/>
          </a:xfrm>
          <a:prstGeom prst="roundRect">
            <a:avLst>
              <a:gd name="adj" fmla="val 11111"/>
            </a:avLst>
          </a:prstGeom>
          <a:solidFill>
            <a:srgbClr val="F5F1EC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4" name="Text 2"/>
          <p:cNvSpPr txBox="1"/>
          <p:nvPr/>
        </p:nvSpPr>
        <p:spPr>
          <a:xfrm>
            <a:off x="914400" y="1417320"/>
            <a:ext cx="1033272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Problema:  </a:t>
            </a:r>
            <a:r>
              <a:rPr lang="en-US" sz="155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calcule a densidade de um bloco com massa m = (40,0 ± 0,4) g e volume V = (20,0 ± 0,4) cm³.</a:t>
            </a:r>
            <a:endParaRPr lang="en-US" sz="1550" dirty="0"/>
          </a:p>
        </p:txBody>
      </p:sp>
      <p:sp>
        <p:nvSpPr>
          <p:cNvPr id="5" name="Shape 3"/>
          <p:cNvSpPr/>
          <p:nvPr/>
        </p:nvSpPr>
        <p:spPr>
          <a:xfrm>
            <a:off x="640080" y="2423160"/>
            <a:ext cx="10881360" cy="1051560"/>
          </a:xfrm>
          <a:prstGeom prst="roundRect">
            <a:avLst>
              <a:gd name="adj" fmla="val 8696"/>
            </a:avLst>
          </a:prstGeom>
          <a:solidFill>
            <a:srgbClr val="FFFFFF"/>
          </a:solidFill>
          <a:ln w="12700">
            <a:solidFill>
              <a:srgbClr val="D8D3C8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6" name="Text 4"/>
          <p:cNvSpPr/>
          <p:nvPr/>
        </p:nvSpPr>
        <p:spPr>
          <a:xfrm>
            <a:off x="914400" y="2496312"/>
            <a:ext cx="10332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Valor central:  </a:t>
            </a:r>
            <a:r>
              <a:rPr lang="en-US" sz="15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ρ = m / V = 40,0 / 20,0 = 2,00 g/cm³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914400" y="2971800"/>
            <a:ext cx="10332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Erros relativos:  </a:t>
            </a:r>
            <a:r>
              <a:rPr lang="en-US" sz="15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Er(m) = 0,4/40,0 = 1%     Er(V) = 0,4/20,0 = 2%     →     Er(ρ) = 3%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640080" y="3657600"/>
            <a:ext cx="10881360" cy="1371600"/>
          </a:xfrm>
          <a:prstGeom prst="roundRect">
            <a:avLst>
              <a:gd name="adj" fmla="val 8000"/>
            </a:avLst>
          </a:prstGeom>
          <a:solidFill>
            <a:srgbClr val="1E2130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9" name="Text 7"/>
          <p:cNvSpPr txBox="1"/>
          <p:nvPr/>
        </p:nvSpPr>
        <p:spPr>
          <a:xfrm>
            <a:off x="640080" y="3657600"/>
            <a:ext cx="1088136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700" dirty="0">
                <a:solidFill>
                  <a:srgbClr val="C9CCD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Δρ = 0,03 × 2,00 = 0,06 g/cm³</a:t>
            </a:r>
            <a:r>
              <a:rPr lang="en-US" sz="1700" dirty="0">
                <a:solidFill>
                  <a:srgbClr val="8A8FA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  →   </a:t>
            </a: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ρ = (2,00 ± 0,06) g/cm³</a:t>
            </a:r>
            <a:endParaRPr lang="en-US" sz="1700" dirty="0"/>
          </a:p>
        </p:txBody>
      </p:sp>
      <p:sp>
        <p:nvSpPr>
          <p:cNvPr id="10" name="Text 8"/>
          <p:cNvSpPr txBox="1"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 ·  Pré-Física  ·  Aula 5</a:t>
            </a:r>
            <a:endParaRPr lang="en-US" sz="900" dirty="0"/>
          </a:p>
        </p:txBody>
      </p:sp>
      <p:sp>
        <p:nvSpPr>
          <p:cNvPr id="11" name="Text 9"/>
          <p:cNvSpPr txBox="1"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8229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2A2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Hora dos Exercícios — Fixação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554480"/>
            <a:ext cx="6675120" cy="3931920"/>
          </a:xfrm>
          <a:prstGeom prst="roundRect">
            <a:avLst>
              <a:gd name="adj" fmla="val 3256"/>
            </a:avLst>
          </a:prstGeom>
          <a:solidFill>
            <a:srgbClr val="F5F1EC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4" name="Text 2"/>
          <p:cNvSpPr txBox="1"/>
          <p:nvPr/>
        </p:nvSpPr>
        <p:spPr>
          <a:xfrm>
            <a:off x="914400" y="1783080"/>
            <a:ext cx="3657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kern="0" spc="150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</a:t>
            </a:r>
            <a:endParaRPr lang="en-US" sz="1300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2194560"/>
            <a:ext cx="6126480" cy="1645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2200"/>
              </a:lnSpc>
              <a:buNone/>
            </a:pPr>
            <a:r>
              <a:rPr lang="en-US" sz="16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terreno retangular tem lados medidos como (8,0 ± 0,2) m e (4,0 ± 0,2) m. Calcule a área do terreno, incluindo a incerteza do resultado.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914400" y="3977640"/>
            <a:ext cx="6126480" cy="1234440"/>
          </a:xfrm>
          <a:prstGeom prst="roundRect">
            <a:avLst>
              <a:gd name="adj" fmla="val 7407"/>
            </a:avLst>
          </a:prstGeom>
          <a:solidFill>
            <a:srgbClr val="FFFFFF"/>
          </a:solidFill>
          <a:ln w="15875">
            <a:solidFill>
              <a:srgbClr val="E8623C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7" name="Text 5"/>
          <p:cNvSpPr txBox="1"/>
          <p:nvPr/>
        </p:nvSpPr>
        <p:spPr>
          <a:xfrm>
            <a:off x="1143000" y="4114800"/>
            <a:ext cx="2743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1143000" y="4434840"/>
            <a:ext cx="56692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4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É uma multiplicação — os erros relativos se somam!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7772400" y="1554480"/>
            <a:ext cx="3749040" cy="3931920"/>
          </a:xfrm>
          <a:prstGeom prst="roundRect">
            <a:avLst>
              <a:gd name="adj" fmla="val 3415"/>
            </a:avLst>
          </a:prstGeom>
          <a:solidFill>
            <a:srgbClr val="1E2130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0" name="Shape 8"/>
          <p:cNvSpPr/>
          <p:nvPr/>
        </p:nvSpPr>
        <p:spPr>
          <a:xfrm>
            <a:off x="8915400" y="2560320"/>
            <a:ext cx="1463040" cy="1463040"/>
          </a:xfrm>
          <a:prstGeom prst="ellipse">
            <a:avLst/>
          </a:prstGeom>
          <a:solidFill>
            <a:srgbClr val="E8623C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11" name="Image 0" descr="/home/claude/pptx_build/icons/polygon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81160" y="2926080"/>
            <a:ext cx="731520" cy="731520"/>
          </a:xfrm>
          <a:prstGeom prst="rect">
            <a:avLst/>
          </a:prstGeom>
        </p:spPr>
      </p:pic>
      <p:sp>
        <p:nvSpPr>
          <p:cNvPr id="12" name="Text 9"/>
          <p:cNvSpPr txBox="1"/>
          <p:nvPr/>
        </p:nvSpPr>
        <p:spPr>
          <a:xfrm>
            <a:off x="7955280" y="1920240"/>
            <a:ext cx="33832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8,0 m  ×  4,0 m</a:t>
            </a:r>
            <a:endParaRPr lang="en-US" sz="1500" dirty="0"/>
          </a:p>
        </p:txBody>
      </p:sp>
      <p:sp>
        <p:nvSpPr>
          <p:cNvPr id="13" name="Text 10"/>
          <p:cNvSpPr txBox="1"/>
          <p:nvPr/>
        </p:nvSpPr>
        <p:spPr>
          <a:xfrm>
            <a:off x="8046720" y="4389120"/>
            <a:ext cx="32004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E8623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[ ? ]</a:t>
            </a:r>
            <a:endParaRPr lang="en-US" sz="3000" dirty="0"/>
          </a:p>
        </p:txBody>
      </p:sp>
      <p:sp>
        <p:nvSpPr>
          <p:cNvPr id="14" name="Text 11"/>
          <p:cNvSpPr txBox="1"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 ·  Pré-Física  ·  Aula 5</a:t>
            </a:r>
            <a:endParaRPr lang="en-US" sz="900" dirty="0"/>
          </a:p>
        </p:txBody>
      </p:sp>
      <p:sp>
        <p:nvSpPr>
          <p:cNvPr id="15" name="Text 12"/>
          <p:cNvSpPr txBox="1"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E21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40080" y="640080"/>
            <a:ext cx="777240" cy="777240"/>
          </a:xfrm>
          <a:prstGeom prst="ellipse">
            <a:avLst/>
          </a:prstGeom>
          <a:solidFill>
            <a:srgbClr val="E8623C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3" name="Image 0" descr="/home/claude/pptx_build/icons/check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7756" y="787756"/>
            <a:ext cx="481889" cy="481889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1600200" y="713232"/>
            <a:ext cx="8229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Gabarito e Encerramento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40080" y="1691640"/>
            <a:ext cx="5394960" cy="2651760"/>
          </a:xfrm>
          <a:prstGeom prst="roundRect">
            <a:avLst>
              <a:gd name="adj" fmla="val 4138"/>
            </a:avLst>
          </a:prstGeom>
          <a:solidFill>
            <a:srgbClr val="2A2E45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6" name="Text 3"/>
          <p:cNvSpPr txBox="1"/>
          <p:nvPr/>
        </p:nvSpPr>
        <p:spPr>
          <a:xfrm>
            <a:off x="914400" y="1874520"/>
            <a:ext cx="4572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Resolução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914400" y="2286000"/>
            <a:ext cx="4937760" cy="1920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800"/>
              </a:lnSpc>
              <a:spcAft>
                <a:spcPts val="1000"/>
              </a:spcAft>
              <a:buNone/>
            </a:pPr>
            <a:r>
              <a:rPr lang="en-US" sz="14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Área = 8,0 × 4,0 = 32,0 m²</a:t>
            </a:r>
            <a:endParaRPr lang="en-US" sz="1450" dirty="0"/>
          </a:p>
          <a:p>
            <a:pPr marL="0" indent="0">
              <a:lnSpc>
                <a:spcPts val="1800"/>
              </a:lnSpc>
              <a:spcAft>
                <a:spcPts val="1000"/>
              </a:spcAft>
              <a:buNone/>
            </a:pPr>
            <a:r>
              <a:rPr lang="en-US" sz="135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 = 0,2/8,0 + 0,2/4,0 = 7,5%</a:t>
            </a:r>
            <a:endParaRPr lang="en-US" sz="1450" dirty="0"/>
          </a:p>
          <a:p>
            <a:pPr marL="0" indent="0">
              <a:lnSpc>
                <a:spcPts val="1800"/>
              </a:lnSpc>
              <a:buNone/>
            </a:pPr>
            <a:r>
              <a:rPr lang="en-US" sz="20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Área = (32,0 ± 2,4) m²</a:t>
            </a:r>
            <a:endParaRPr lang="en-US" sz="1450" dirty="0"/>
          </a:p>
        </p:txBody>
      </p:sp>
      <p:sp>
        <p:nvSpPr>
          <p:cNvPr id="8" name="Shape 5"/>
          <p:cNvSpPr/>
          <p:nvPr/>
        </p:nvSpPr>
        <p:spPr>
          <a:xfrm>
            <a:off x="6217920" y="1691640"/>
            <a:ext cx="5349240" cy="2651760"/>
          </a:xfrm>
          <a:prstGeom prst="roundRect">
            <a:avLst>
              <a:gd name="adj" fmla="val 4138"/>
            </a:avLst>
          </a:prstGeom>
          <a:solidFill>
            <a:srgbClr val="E8623C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9" name="Text 6"/>
          <p:cNvSpPr txBox="1"/>
          <p:nvPr/>
        </p:nvSpPr>
        <p:spPr>
          <a:xfrm>
            <a:off x="6492240" y="1874520"/>
            <a:ext cx="47548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E21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400" dirty="0"/>
          </a:p>
        </p:txBody>
      </p:sp>
      <p:sp>
        <p:nvSpPr>
          <p:cNvPr id="10" name="Text 7"/>
          <p:cNvSpPr txBox="1"/>
          <p:nvPr/>
        </p:nvSpPr>
        <p:spPr>
          <a:xfrm>
            <a:off x="6492240" y="2331720"/>
            <a:ext cx="4846320" cy="1920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700"/>
              </a:lnSpc>
              <a:buNone/>
            </a:pPr>
            <a:r>
              <a:rPr lang="en-US" sz="1300" dirty="0">
                <a:solidFill>
                  <a:srgbClr val="1E21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Toda medida tem uma incerteza (erro absoluto), e o erro relativo mostra sua importância. Exatidão é estar perto do valor verdadeiro; precisão é ter medidas que concordam entre si. Ao combinar medidas, erros absolutos se somam na soma/subtração, e erros relativos se somam na multiplicação/divisão.</a:t>
            </a:r>
            <a:endParaRPr lang="en-US" sz="1300" dirty="0"/>
          </a:p>
        </p:txBody>
      </p:sp>
      <p:sp>
        <p:nvSpPr>
          <p:cNvPr id="11" name="Text 8"/>
          <p:cNvSpPr txBox="1"/>
          <p:nvPr/>
        </p:nvSpPr>
        <p:spPr>
          <a:xfrm>
            <a:off x="640080" y="4572000"/>
            <a:ext cx="10058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9AA0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</a:t>
            </a:r>
            <a:r>
              <a:rPr lang="en-US" sz="1300" i="1" dirty="0" err="1">
                <a:solidFill>
                  <a:srgbClr val="9AA0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Notação</a:t>
            </a:r>
            <a:r>
              <a:rPr lang="en-US" sz="1300" i="1" dirty="0">
                <a:solidFill>
                  <a:srgbClr val="9AA0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300" i="1" dirty="0" err="1">
                <a:solidFill>
                  <a:srgbClr val="9AA0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Científica</a:t>
            </a:r>
            <a:r>
              <a:rPr lang="en-US" sz="1300" i="1" dirty="0">
                <a:solidFill>
                  <a:srgbClr val="9AA0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300" dirty="0"/>
          </a:p>
        </p:txBody>
      </p:sp>
      <p:sp>
        <p:nvSpPr>
          <p:cNvPr id="12" name="Text 9"/>
          <p:cNvSpPr txBox="1"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 ·  Pré-Física  ·  Aula 5</a:t>
            </a:r>
            <a:endParaRPr lang="en-US" sz="900" dirty="0"/>
          </a:p>
        </p:txBody>
      </p:sp>
      <p:sp>
        <p:nvSpPr>
          <p:cNvPr id="13" name="Text 10"/>
          <p:cNvSpPr txBox="1"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975</Words>
  <Application>Microsoft Office PowerPoint</Application>
  <PresentationFormat>Widescreen</PresentationFormat>
  <Paragraphs>132</Paragraphs>
  <Slides>12</Slides>
  <Notes>12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12</vt:i4>
      </vt:variant>
    </vt:vector>
  </HeadingPairs>
  <TitlesOfParts>
    <vt:vector size="16" baseType="lpstr">
      <vt:lpstr>Arial</vt:lpstr>
      <vt:lpstr>Calibri</vt:lpstr>
      <vt:lpstr>Cambria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Marcos Oliveira</cp:lastModifiedBy>
  <cp:revision>1</cp:revision>
  <dcterms:created xsi:type="dcterms:W3CDTF">2026-09-02T14:01:21Z</dcterms:created>
  <dcterms:modified xsi:type="dcterms:W3CDTF">2026-09-03T23:06:19Z</dcterms:modified>
</cp:coreProperties>
</file>