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Oliveira" userId="80e6a4d8f6082d78" providerId="LiveId" clId="{3451CDAF-3C47-4B5C-BFB8-180CCD0EFD35}"/>
    <pc:docChg chg="modSld">
      <pc:chgData name="Marcos Oliveira" userId="80e6a4d8f6082d78" providerId="LiveId" clId="{3451CDAF-3C47-4B5C-BFB8-180CCD0EFD35}" dt="2026-09-03T23:06:56.163" v="15" actId="20577"/>
      <pc:docMkLst>
        <pc:docMk/>
      </pc:docMkLst>
      <pc:sldChg chg="modSp mod">
        <pc:chgData name="Marcos Oliveira" userId="80e6a4d8f6082d78" providerId="LiveId" clId="{3451CDAF-3C47-4B5C-BFB8-180CCD0EFD35}" dt="2026-09-03T23:06:56.163" v="15" actId="20577"/>
        <pc:sldMkLst>
          <pc:docMk/>
          <pc:sldMk cId="0" sldId="265"/>
        </pc:sldMkLst>
        <pc:spChg chg="mod">
          <ac:chgData name="Marcos Oliveira" userId="80e6a4d8f6082d78" providerId="LiveId" clId="{3451CDAF-3C47-4B5C-BFB8-180CCD0EFD35}" dt="2026-09-03T23:06:56.163" v="15" actId="20577"/>
          <ac:spMkLst>
            <pc:docMk/>
            <pc:sldMk cId="0" sldId="265"/>
            <ac:spMk id="1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399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1874520"/>
            <a:ext cx="3108960" cy="310896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8869680" y="1874520"/>
            <a:ext cx="310896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10ⁿ</a:t>
            </a:r>
            <a:endParaRPr lang="en-US" sz="8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1463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DE PRÉ-FÍSICA  ·  AULA 6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20240"/>
            <a:ext cx="7589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Notação Científica</a:t>
            </a:r>
            <a:endParaRPr lang="en-US" sz="42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06324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Escrevendo números muito grandes ou muito pequenos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731520" y="3886200"/>
            <a:ext cx="2011680" cy="0"/>
          </a:xfrm>
          <a:prstGeom prst="line">
            <a:avLst/>
          </a:prstGeom>
          <a:noFill/>
          <a:ln w="31750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que Usar Notação Científica?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71600"/>
            <a:ext cx="108813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spcAft>
                <a:spcPts val="1400"/>
              </a:spcAft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 vimos números assim: a massa de um elétron, os prefixos do SI (Aula 2), distâncias astronômicas. Escrever todos os zeros à mão é lento, ocupa espaço e é fácil de errar a contagem.</a:t>
            </a:r>
            <a:endParaRPr lang="en-US" sz="16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notação científica resolve isso, escrevendo qualquer número como uma potência de dez.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3383280"/>
            <a:ext cx="10881360" cy="1051560"/>
          </a:xfrm>
          <a:prstGeom prst="roundRect">
            <a:avLst>
              <a:gd name="adj" fmla="val 869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914400" y="3474720"/>
            <a:ext cx="10332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Distância Terra-Sol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794760"/>
            <a:ext cx="10332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150.000.000 km</a:t>
            </a:r>
            <a:r>
              <a:rPr lang="en-US" sz="1500" dirty="0">
                <a:solidFill>
                  <a:srgbClr val="6B6E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  →     </a:t>
            </a:r>
            <a:r>
              <a:rPr lang="en-US" sz="19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1,5 × 10⁸ km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40080" y="4663440"/>
            <a:ext cx="10881360" cy="1051560"/>
          </a:xfrm>
          <a:prstGeom prst="roundRect">
            <a:avLst>
              <a:gd name="adj" fmla="val 869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914400" y="4754880"/>
            <a:ext cx="10332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Massa de um elétron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5074920"/>
            <a:ext cx="10332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0,00000000000000000000000000091 kg</a:t>
            </a:r>
            <a:r>
              <a:rPr lang="en-US" sz="1500" dirty="0">
                <a:solidFill>
                  <a:srgbClr val="6B6E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  →     </a:t>
            </a:r>
            <a:r>
              <a:rPr lang="en-US" sz="19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9,1 × 10⁻³¹ kg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6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4864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Estrutura da Notação Científica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2651760" y="1554480"/>
            <a:ext cx="6858000" cy="1188720"/>
          </a:xfrm>
          <a:prstGeom prst="roundRect">
            <a:avLst>
              <a:gd name="adj" fmla="val 9231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2651760" y="1554480"/>
            <a:ext cx="6858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× 10ⁿ</a:t>
            </a:r>
            <a:endParaRPr lang="en-US" sz="4400" dirty="0"/>
          </a:p>
        </p:txBody>
      </p:sp>
      <p:sp>
        <p:nvSpPr>
          <p:cNvPr id="5" name="Shape 3"/>
          <p:cNvSpPr/>
          <p:nvPr/>
        </p:nvSpPr>
        <p:spPr>
          <a:xfrm>
            <a:off x="640080" y="3108960"/>
            <a:ext cx="5257800" cy="1371600"/>
          </a:xfrm>
          <a:prstGeom prst="roundRect">
            <a:avLst>
              <a:gd name="adj" fmla="val 6667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914400" y="3246120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— mantissa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657600"/>
            <a:ext cx="4709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 decimal entre 1 e 10</a:t>
            </a:r>
            <a:endParaRPr lang="en-US" sz="135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 ≤ N &lt; 10)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63640" y="3108960"/>
            <a:ext cx="5257800" cy="1371600"/>
          </a:xfrm>
          <a:prstGeom prst="roundRect">
            <a:avLst>
              <a:gd name="adj" fmla="val 6667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6537960" y="3246120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r>
              <a:rPr lang="en-US" sz="1500" b="1" baseline="3000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potência de dez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537960" y="3657600"/>
            <a:ext cx="4709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é um número inteiro:</a:t>
            </a:r>
            <a:endParaRPr lang="en-US" sz="135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positivo, negativo ou zero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40080" y="4800600"/>
            <a:ext cx="5257800" cy="868680"/>
          </a:xfrm>
          <a:prstGeom prst="roundRect">
            <a:avLst>
              <a:gd name="adj" fmla="val 10526"/>
            </a:avLst>
          </a:prstGeom>
          <a:solidFill>
            <a:srgbClr val="E9F3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 txBox="1"/>
          <p:nvPr/>
        </p:nvSpPr>
        <p:spPr>
          <a:xfrm>
            <a:off x="640080" y="4800600"/>
            <a:ext cx="52578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E7A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4,5 × 10⁷   ✓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6263640" y="4800600"/>
            <a:ext cx="5257800" cy="868680"/>
          </a:xfrm>
          <a:prstGeom prst="roundRect">
            <a:avLst>
              <a:gd name="adj" fmla="val 10526"/>
            </a:avLst>
          </a:prstGeom>
          <a:solidFill>
            <a:srgbClr val="FBEAE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 txBox="1"/>
          <p:nvPr/>
        </p:nvSpPr>
        <p:spPr>
          <a:xfrm>
            <a:off x="6263640" y="4800600"/>
            <a:ext cx="52578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45 × 10⁶   ✗  (mantissa fora do intervalo)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6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Convertendo Números Grandes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10881360" cy="822960"/>
          </a:xfrm>
          <a:prstGeom prst="roundRect">
            <a:avLst>
              <a:gd name="adj" fmla="val 11111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417320"/>
            <a:ext cx="10332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Mova a vírgula para a ESQUERDA até sobrar só 1 dígito antes dela. O número de casas andadas vira o expoente POSITIVO.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5257800" cy="2011680"/>
          </a:xfrm>
          <a:prstGeom prst="roundRect">
            <a:avLst>
              <a:gd name="adj" fmla="val 5455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914400" y="2926080"/>
            <a:ext cx="4709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45.000.000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429000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749040"/>
            <a:ext cx="4709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4,5 × 10⁷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4343400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vírgula andou 7 casas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263640" y="2651760"/>
            <a:ext cx="5257800" cy="2011680"/>
          </a:xfrm>
          <a:prstGeom prst="roundRect">
            <a:avLst>
              <a:gd name="adj" fmla="val 5455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 txBox="1"/>
          <p:nvPr/>
        </p:nvSpPr>
        <p:spPr>
          <a:xfrm>
            <a:off x="6537960" y="2926080"/>
            <a:ext cx="4709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8.200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3429000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6537960" y="3749040"/>
            <a:ext cx="4709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8,2 × 10³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6537960" y="4343400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vírgula andou 3 casas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6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Convertendo Números Pequenos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10881360" cy="822960"/>
          </a:xfrm>
          <a:prstGeom prst="roundRect">
            <a:avLst>
              <a:gd name="adj" fmla="val 11111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417320"/>
            <a:ext cx="10332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Mova a vírgula para a DIREITA até o primeiro dígito não-nulo. O número de casas andadas vira o expoente NEGATIVO.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5257800" cy="2011680"/>
          </a:xfrm>
          <a:prstGeom prst="roundRect">
            <a:avLst>
              <a:gd name="adj" fmla="val 5455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914400" y="2926080"/>
            <a:ext cx="4709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0,00032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429000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749040"/>
            <a:ext cx="4709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3,2 × 10⁻⁴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4343400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5A2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vírgula andou 4 casas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263640" y="2651760"/>
            <a:ext cx="5257800" cy="2011680"/>
          </a:xfrm>
          <a:prstGeom prst="roundRect">
            <a:avLst>
              <a:gd name="adj" fmla="val 5455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 txBox="1"/>
          <p:nvPr/>
        </p:nvSpPr>
        <p:spPr>
          <a:xfrm>
            <a:off x="6537960" y="2926080"/>
            <a:ext cx="4709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0,0071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3429000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6537960" y="3749040"/>
            <a:ext cx="4709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7,1 × 10⁻³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6537960" y="4343400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5A2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vírgula andou 3 casas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6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Operações com Notação Científica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463040"/>
            <a:ext cx="5257800" cy="3840480"/>
          </a:xfrm>
          <a:prstGeom prst="roundRect">
            <a:avLst>
              <a:gd name="adj" fmla="val 3333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69164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Multiplicação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94560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Multiplicam-se as mantissas.</a:t>
            </a:r>
            <a:endParaRPr lang="en-US" sz="140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Somam-se os expoentes.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914400" y="3063240"/>
            <a:ext cx="4754880" cy="2011680"/>
          </a:xfrm>
          <a:prstGeom prst="roundRect">
            <a:avLst>
              <a:gd name="adj" fmla="val 4545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914400" y="3246120"/>
            <a:ext cx="47548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800"/>
              </a:lnSpc>
              <a:spcAft>
                <a:spcPts val="1200"/>
              </a:spcAft>
              <a:buNone/>
            </a:pPr>
            <a:r>
              <a:rPr lang="en-US" sz="17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(3 × 10⁴) × (2 × 10³)</a:t>
            </a:r>
            <a:endParaRPr lang="en-US" sz="1700" dirty="0"/>
          </a:p>
          <a:p>
            <a:pPr marL="0" indent="0" algn="ctr">
              <a:lnSpc>
                <a:spcPts val="1800"/>
              </a:lnSpc>
              <a:spcAft>
                <a:spcPts val="1000"/>
              </a:spcAft>
              <a:buNone/>
            </a:pPr>
            <a:r>
              <a:rPr lang="en-US" sz="1500" dirty="0">
                <a:solidFill>
                  <a:srgbClr val="C9CCD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(3×2) × 10⁽⁴⁺³⁾</a:t>
            </a:r>
            <a:endParaRPr lang="en-US" sz="17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22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6 × 10⁷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263640" y="1463040"/>
            <a:ext cx="5257800" cy="3840480"/>
          </a:xfrm>
          <a:prstGeom prst="roundRect">
            <a:avLst>
              <a:gd name="adj" fmla="val 3333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6537960" y="169164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Divisão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6537960" y="2194560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Dividem-se as mantissas.</a:t>
            </a:r>
            <a:endParaRPr lang="en-US" sz="140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Subtraem-se os expoentes.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537960" y="3063240"/>
            <a:ext cx="4754880" cy="2011680"/>
          </a:xfrm>
          <a:prstGeom prst="roundRect">
            <a:avLst>
              <a:gd name="adj" fmla="val 4545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 txBox="1"/>
          <p:nvPr/>
        </p:nvSpPr>
        <p:spPr>
          <a:xfrm>
            <a:off x="6537960" y="3246120"/>
            <a:ext cx="47548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800"/>
              </a:lnSpc>
              <a:spcAft>
                <a:spcPts val="1200"/>
              </a:spcAft>
              <a:buNone/>
            </a:pPr>
            <a:r>
              <a:rPr lang="en-US" sz="17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(8 × 10⁶) ÷ (2 × 10²)</a:t>
            </a:r>
            <a:endParaRPr lang="en-US" sz="1700" dirty="0"/>
          </a:p>
          <a:p>
            <a:pPr marL="0" indent="0" algn="ctr">
              <a:lnSpc>
                <a:spcPts val="1800"/>
              </a:lnSpc>
              <a:spcAft>
                <a:spcPts val="1000"/>
              </a:spcAft>
              <a:buNone/>
            </a:pPr>
            <a:r>
              <a:rPr lang="en-US" sz="1500" dirty="0">
                <a:solidFill>
                  <a:srgbClr val="5A2E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(8÷2) × 10⁽⁶⁻²⁾</a:t>
            </a:r>
            <a:endParaRPr lang="en-US" sz="17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4 × 10⁴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6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4864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Erro Comum — Normalizando a Mantissa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55448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multiplicar ou dividir, a mantissa pode "escapar" do intervalo [1, 10). Quando isso acontece, é preciso ajustar a mantissa e corrigir o expoente junto.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1737360" y="2606040"/>
            <a:ext cx="8686800" cy="2651760"/>
          </a:xfrm>
          <a:prstGeom prst="roundRect">
            <a:avLst>
              <a:gd name="adj" fmla="val 4828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1737360" y="2834640"/>
            <a:ext cx="86868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2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(5 × 10⁴) × (4 × 10³) = 20 × 10⁷</a:t>
            </a:r>
            <a:endParaRPr lang="en-US" sz="1800" dirty="0"/>
          </a:p>
          <a:p>
            <a:pPr marL="0" indent="0" algn="ctr">
              <a:lnSpc>
                <a:spcPts val="2000"/>
              </a:lnSpc>
              <a:spcAft>
                <a:spcPts val="1400"/>
              </a:spcAft>
              <a:buNone/>
            </a:pPr>
            <a:r>
              <a:rPr lang="en-US" sz="1400" i="1" dirty="0">
                <a:solidFill>
                  <a:srgbClr val="9AA0B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 não está entre 1 e 10 — não é notação científica válida!</a:t>
            </a:r>
            <a:endParaRPr lang="en-US" sz="1800" dirty="0"/>
          </a:p>
          <a:p>
            <a:pPr marL="0" indent="0" algn="ctr">
              <a:lnSpc>
                <a:spcPts val="2000"/>
              </a:lnSpc>
              <a:buNone/>
            </a:pPr>
            <a:r>
              <a:rPr lang="en-US" sz="22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 × 10⁷  =  2,0 × 10¹ × 10⁷  =  2,0 × 10⁸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6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Exemplo Prático Completo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10881360" cy="868680"/>
          </a:xfrm>
          <a:prstGeom prst="roundRect">
            <a:avLst>
              <a:gd name="adj" fmla="val 1052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417320"/>
            <a:ext cx="10332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Problema:  </a:t>
            </a: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distância percorrida pela luz em 200 segundos, sabendo que a velocidade da luz é 3 × 10⁸ m/s?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2468880"/>
            <a:ext cx="108813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8D3C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914400" y="2560320"/>
            <a:ext cx="10332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Escrever 200 em notação científica:  </a:t>
            </a:r>
            <a:r>
              <a:rPr lang="en-US" sz="15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= 2 × 10²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3035808"/>
            <a:ext cx="10332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Multiplicar:  </a:t>
            </a:r>
            <a:r>
              <a:rPr lang="en-US" sz="15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= v × t = (3 × 10⁸) × (2 × 10²)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3703320"/>
            <a:ext cx="10881360" cy="1280160"/>
          </a:xfrm>
          <a:prstGeom prst="roundRect">
            <a:avLst>
              <a:gd name="adj" fmla="val 8571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640080" y="3703320"/>
            <a:ext cx="108813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 = (3×2) × 10⁽⁸⁺²⁾ = 6 × 10¹⁰ m</a:t>
            </a:r>
            <a:endParaRPr lang="en-US" sz="26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6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Hora dos Exercícios — Fixação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6675120" cy="3931920"/>
          </a:xfrm>
          <a:prstGeom prst="roundRect">
            <a:avLst>
              <a:gd name="adj" fmla="val 325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783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94560"/>
            <a:ext cx="61264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massa da Terra é aproximadamente 6,0 × 10²⁴ kg, e a massa da Lua é aproximadamente 7,3 × 10²² kg. Quantas vezes a Terra é mais massiva que a Lua?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14400" y="4023360"/>
            <a:ext cx="6126480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5875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1143000" y="416052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4480560"/>
            <a:ext cx="5669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uma divisão de notações científicas!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772400" y="1554480"/>
            <a:ext cx="3749040" cy="3931920"/>
          </a:xfrm>
          <a:prstGeom prst="roundRect">
            <a:avLst>
              <a:gd name="adj" fmla="val 3415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8229600" y="274320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1" name="Image 0" descr="/home/claude/pptx_build/icons/glob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8210" y="3051810"/>
            <a:ext cx="754380" cy="75438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9784080" y="3291840"/>
            <a:ext cx="822960" cy="822960"/>
          </a:xfrm>
          <a:prstGeom prst="ellipse">
            <a:avLst/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3" name="Image 1" descr="/home/claude/pptx_build/icons/moon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9246" y="3477006"/>
            <a:ext cx="452628" cy="452628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8046720" y="466344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 ? ]  vezes</a:t>
            </a:r>
            <a:endParaRPr lang="en-US" sz="2400" dirty="0"/>
          </a:p>
        </p:txBody>
      </p:sp>
      <p:sp>
        <p:nvSpPr>
          <p:cNvPr id="15" name="Text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6</a:t>
            </a:r>
            <a:endParaRPr lang="en-US" sz="900" dirty="0"/>
          </a:p>
        </p:txBody>
      </p:sp>
      <p:sp>
        <p:nvSpPr>
          <p:cNvPr id="16" name="Text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" name="Image 0" descr="/home/claude/pptx_build/icons/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56" y="787756"/>
            <a:ext cx="481889" cy="48188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600200" y="713232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Gabarito e Encerramento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40080" y="1691640"/>
            <a:ext cx="5394960" cy="2468880"/>
          </a:xfrm>
          <a:prstGeom prst="roundRect">
            <a:avLst>
              <a:gd name="adj" fmla="val 4444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 txBox="1"/>
          <p:nvPr/>
        </p:nvSpPr>
        <p:spPr>
          <a:xfrm>
            <a:off x="914400" y="18745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Resolução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286000"/>
            <a:ext cx="493776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spcAft>
                <a:spcPts val="1000"/>
              </a:spcAft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(6,0×10²⁴) ÷ (7,3×10²²)</a:t>
            </a:r>
            <a:endParaRPr lang="en-US" sz="1450" dirty="0"/>
          </a:p>
          <a:p>
            <a:pPr marL="0" indent="0">
              <a:lnSpc>
                <a:spcPts val="1800"/>
              </a:lnSpc>
              <a:spcAft>
                <a:spcPts val="1000"/>
              </a:spcAft>
              <a:buNone/>
            </a:pPr>
            <a:r>
              <a:rPr lang="en-US" sz="13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(6,0÷7,3) × 10⁽²⁴⁻²²⁾</a:t>
            </a:r>
            <a:endParaRPr lang="en-US" sz="1450" dirty="0"/>
          </a:p>
          <a:p>
            <a:pPr marL="0" indent="0">
              <a:lnSpc>
                <a:spcPts val="1800"/>
              </a:lnSpc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82 vezes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217920" y="1691640"/>
            <a:ext cx="5349240" cy="2468880"/>
          </a:xfrm>
          <a:prstGeom prst="roundRect">
            <a:avLst>
              <a:gd name="adj" fmla="val 4444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 txBox="1"/>
          <p:nvPr/>
        </p:nvSpPr>
        <p:spPr>
          <a:xfrm>
            <a:off x="6492240" y="187452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492240" y="2331720"/>
            <a:ext cx="484632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Notação científica escreve qualquer número como N × 10</a:t>
            </a:r>
            <a:r>
              <a:rPr lang="en-US" sz="1400" baseline="30000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r>
              <a:rPr lang="en-US" sz="1400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com 1 ≤ N &lt; 10. Ao multiplicar, some os expoentes; ao dividir, subtraia. Sempre confira se a mantissa final está no intervalo correto.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34340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</a:t>
            </a:r>
            <a:r>
              <a:rPr lang="en-US" sz="1300" i="1" dirty="0" err="1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Potência</a:t>
            </a:r>
            <a:r>
              <a:rPr lang="en-US" sz="1300" i="1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10.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6</a:t>
            </a:r>
            <a:endParaRPr lang="en-US" sz="900" dirty="0"/>
          </a:p>
        </p:txBody>
      </p:sp>
      <p:sp>
        <p:nvSpPr>
          <p:cNvPr id="13" name="Text 10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695</Words>
  <Application>Microsoft Office PowerPoint</Application>
  <PresentationFormat>Widescreen</PresentationFormat>
  <Paragraphs>106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Marcos Oliveira</cp:lastModifiedBy>
  <cp:revision>1</cp:revision>
  <dcterms:created xsi:type="dcterms:W3CDTF">2026-09-02T14:12:01Z</dcterms:created>
  <dcterms:modified xsi:type="dcterms:W3CDTF">2026-09-03T23:06:56Z</dcterms:modified>
</cp:coreProperties>
</file>