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512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os Oliveira" userId="80e6a4d8f6082d78" providerId="LiveId" clId="{3451CDAF-3C47-4B5C-BFB8-180CCD0EFD35}"/>
    <pc:docChg chg="modSld">
      <pc:chgData name="Marcos Oliveira" userId="80e6a4d8f6082d78" providerId="LiveId" clId="{3451CDAF-3C47-4B5C-BFB8-180CCD0EFD35}" dt="2026-09-03T23:08:11.857" v="3" actId="1076"/>
      <pc:docMkLst>
        <pc:docMk/>
      </pc:docMkLst>
      <pc:sldChg chg="modSp mod">
        <pc:chgData name="Marcos Oliveira" userId="80e6a4d8f6082d78" providerId="LiveId" clId="{3451CDAF-3C47-4B5C-BFB8-180CCD0EFD35}" dt="2026-09-03T23:07:25.090" v="0" actId="1076"/>
        <pc:sldMkLst>
          <pc:docMk/>
          <pc:sldMk cId="0" sldId="256"/>
        </pc:sldMkLst>
        <pc:spChg chg="mod">
          <ac:chgData name="Marcos Oliveira" userId="80e6a4d8f6082d78" providerId="LiveId" clId="{3451CDAF-3C47-4B5C-BFB8-180CCD0EFD35}" dt="2026-09-03T23:07:25.090" v="0" actId="1076"/>
          <ac:spMkLst>
            <pc:docMk/>
            <pc:sldMk cId="0" sldId="256"/>
            <ac:spMk id="3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3T23:08:02.841" v="2" actId="1076"/>
        <pc:sldMkLst>
          <pc:docMk/>
          <pc:sldMk cId="0" sldId="263"/>
        </pc:sldMkLst>
        <pc:spChg chg="mod">
          <ac:chgData name="Marcos Oliveira" userId="80e6a4d8f6082d78" providerId="LiveId" clId="{3451CDAF-3C47-4B5C-BFB8-180CCD0EFD35}" dt="2026-09-03T23:08:02.841" v="2" actId="1076"/>
          <ac:spMkLst>
            <pc:docMk/>
            <pc:sldMk cId="0" sldId="263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07:57.796" v="1" actId="1076"/>
          <ac:spMkLst>
            <pc:docMk/>
            <pc:sldMk cId="0" sldId="263"/>
            <ac:spMk id="9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3T23:08:11.857" v="3" actId="1076"/>
        <pc:sldMkLst>
          <pc:docMk/>
          <pc:sldMk cId="0" sldId="264"/>
        </pc:sldMkLst>
        <pc:spChg chg="mod">
          <ac:chgData name="Marcos Oliveira" userId="80e6a4d8f6082d78" providerId="LiveId" clId="{3451CDAF-3C47-4B5C-BFB8-180CCD0EFD35}" dt="2026-09-03T23:08:11.857" v="3" actId="1076"/>
          <ac:spMkLst>
            <pc:docMk/>
            <pc:sldMk cId="0" sldId="264"/>
            <ac:spMk id="11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8869680" y="1874520"/>
            <a:ext cx="3108960" cy="3108960"/>
          </a:xfrm>
          <a:prstGeom prst="ellipse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988552" y="2697480"/>
            <a:ext cx="310896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0" b="1" i="0" dirty="0">
                <a:solidFill>
                  <a:srgbClr val="FFFFFF"/>
                </a:solidFill>
                <a:latin typeface="Cambria"/>
              </a:rPr>
              <a:t>10ⁿ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6304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E8623C"/>
                </a:solidFill>
                <a:latin typeface="Calibri"/>
              </a:rPr>
              <a:t>MÓDULO DE PRÉ-FÍSICA  ·  AULA 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920240"/>
            <a:ext cx="75895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200" b="1" i="0">
                <a:solidFill>
                  <a:srgbClr val="FFFFFF"/>
                </a:solidFill>
                <a:latin typeface="Cambria"/>
              </a:rPr>
              <a:t>Potências de Base 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063240"/>
            <a:ext cx="7315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900" b="0" i="0">
                <a:solidFill>
                  <a:srgbClr val="C9CCDA"/>
                </a:solidFill>
                <a:latin typeface="Calibri"/>
              </a:rPr>
              <a:t>Operações fundamentais e ordem de grandeza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3886200"/>
            <a:ext cx="2011680" cy="9144"/>
          </a:xfrm>
          <a:prstGeom prst="rect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02920"/>
            <a:ext cx="9601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2A2D3A"/>
                </a:solidFill>
                <a:latin typeface="Cambria"/>
              </a:rPr>
              <a:t>Por que Dominar Operações com Potências de Dez?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371600"/>
            <a:ext cx="108813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0">
                <a:solidFill>
                  <a:srgbClr val="2A2D3A"/>
                </a:solidFill>
                <a:latin typeface="Calibri"/>
              </a:rPr>
              <a:t>Já sabemos escrever qualquer número como N × 10ⁿ (Aula 6). Mas na Física real precisamos multiplicar e dividir essas grandezas — velocidades, massas, distâncias — sem voltar aos zeros todos.
As mesmas regras de expoente da Aula 3 (Análise Dimensional) se aplicam aqui: somar ao multiplicar, subtrair ao dividir.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3383280"/>
            <a:ext cx="10881360" cy="1051560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3474720"/>
            <a:ext cx="10332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50" b="1" i="0">
                <a:solidFill>
                  <a:srgbClr val="6B6E7C"/>
                </a:solidFill>
                <a:latin typeface="Calibri"/>
              </a:rPr>
              <a:t>Distância de uma galáxia à Terra ÷ distância da Lua à Terra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794760"/>
            <a:ext cx="10332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2A2D3A"/>
                </a:solidFill>
                <a:latin typeface="Cambria"/>
              </a:rPr>
              <a:t>(2 × 10²²) ÷ (4 × 10⁸)     </a:t>
            </a:r>
            <a:r>
              <a:rPr sz="1500" b="0">
                <a:solidFill>
                  <a:srgbClr val="6B6E7C"/>
                </a:solidFill>
                <a:latin typeface="Cambria"/>
              </a:rPr>
              <a:t>→     </a:t>
            </a:r>
            <a:r>
              <a:rPr sz="1900" b="1">
                <a:solidFill>
                  <a:srgbClr val="E8623C"/>
                </a:solidFill>
                <a:latin typeface="Cambria"/>
              </a:rPr>
              <a:t>5 × 10¹³ vezes mais distante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4864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Cambria"/>
              </a:rPr>
              <a:t>A Regra do Produto de Potências</a:t>
            </a:r>
          </a:p>
        </p:txBody>
      </p:sp>
      <p:sp>
        <p:nvSpPr>
          <p:cNvPr id="3" name="Rectangle 2"/>
          <p:cNvSpPr/>
          <p:nvPr/>
        </p:nvSpPr>
        <p:spPr>
          <a:xfrm>
            <a:off x="2651760" y="1554480"/>
            <a:ext cx="6858000" cy="1188720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651760" y="1554480"/>
            <a:ext cx="68580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400" b="1" i="0">
                <a:solidFill>
                  <a:srgbClr val="E8623C"/>
                </a:solidFill>
                <a:latin typeface="Cambria"/>
              </a:rPr>
              <a:t>10ᵃ × 10ᵇ = 10⁽ᵃ⁺ᵇ⁾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3108960"/>
            <a:ext cx="10881360" cy="1371600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3383280"/>
            <a:ext cx="103327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0">
                <a:solidFill>
                  <a:srgbClr val="FFFFFF"/>
                </a:solidFill>
                <a:latin typeface="Cambria"/>
              </a:rPr>
              <a:t>(2 × 10³) × (3 × 10²)     </a:t>
            </a:r>
            <a:r>
              <a:rPr sz="1700" b="0">
                <a:solidFill>
                  <a:srgbClr val="C9CCDA"/>
                </a:solidFill>
                <a:latin typeface="Cambria"/>
              </a:rPr>
              <a:t>=     </a:t>
            </a:r>
            <a:r>
              <a:rPr sz="2600" b="1">
                <a:solidFill>
                  <a:srgbClr val="E8623C"/>
                </a:solidFill>
                <a:latin typeface="Cambria"/>
              </a:rPr>
              <a:t>6 × 10⁵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4800600"/>
            <a:ext cx="10881360" cy="868680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4900000"/>
            <a:ext cx="10332720" cy="6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 i="1">
                <a:solidFill>
                  <a:srgbClr val="D8DAE6"/>
                </a:solidFill>
                <a:latin typeface="Calibri"/>
              </a:rPr>
              <a:t>Somam-se os expoentes, multiplicam-se as mantissas — os dois passos são independentes.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02920"/>
            <a:ext cx="9601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2A2D3A"/>
                </a:solidFill>
                <a:latin typeface="Cambria"/>
              </a:rPr>
              <a:t>A Regra do Quociente de Potências</a:t>
            </a:r>
          </a:p>
        </p:txBody>
      </p:sp>
      <p:sp>
        <p:nvSpPr>
          <p:cNvPr id="3" name="Rectangle 2"/>
          <p:cNvSpPr/>
          <p:nvPr/>
        </p:nvSpPr>
        <p:spPr>
          <a:xfrm>
            <a:off x="2651760" y="1509520"/>
            <a:ext cx="6858000" cy="1188720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651760" y="1509520"/>
            <a:ext cx="68580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400" b="1" i="0">
                <a:solidFill>
                  <a:srgbClr val="E8623C"/>
                </a:solidFill>
                <a:latin typeface="Cambria"/>
              </a:rPr>
              <a:t>10ᵃ ÷ 10ᵇ = 10⁽ᵃ⁻ᵇ⁾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3063240"/>
            <a:ext cx="10881360" cy="1371600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3337560"/>
            <a:ext cx="103327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0">
                <a:solidFill>
                  <a:srgbClr val="FFFFFF"/>
                </a:solidFill>
                <a:latin typeface="Cambria"/>
              </a:rPr>
              <a:t>(9 × 10⁸) ÷ (3 × 10³)     </a:t>
            </a:r>
            <a:r>
              <a:rPr sz="1700" b="0">
                <a:solidFill>
                  <a:srgbClr val="C9CCDA"/>
                </a:solidFill>
                <a:latin typeface="Cambria"/>
              </a:rPr>
              <a:t>=     </a:t>
            </a:r>
            <a:r>
              <a:rPr sz="2600" b="1">
                <a:solidFill>
                  <a:srgbClr val="E8623C"/>
                </a:solidFill>
                <a:latin typeface="Cambria"/>
              </a:rPr>
              <a:t>3 × 10⁵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4864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2A2D3A"/>
                </a:solidFill>
                <a:latin typeface="Cambria"/>
              </a:rPr>
              <a:t>Atenção: Dois Passos, Duas Regras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417320"/>
            <a:ext cx="10881360" cy="822960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417320"/>
            <a:ext cx="103327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 i="0">
                <a:solidFill>
                  <a:srgbClr val="2A2D3A"/>
                </a:solidFill>
                <a:latin typeface="Calibri"/>
              </a:rPr>
              <a:t>Ao multiplicar (ou dividir), a mantissa e o expoente seguem regras diferentes e independentes — os dois passos são obrigatórios.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651760"/>
            <a:ext cx="5257800" cy="2011680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2891680"/>
            <a:ext cx="47091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50" b="1" i="0">
                <a:solidFill>
                  <a:srgbClr val="6B6E7C"/>
                </a:solidFill>
                <a:latin typeface="Calibri"/>
              </a:rPr>
              <a:t>Mantissa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211680"/>
            <a:ext cx="47091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2A2D3A"/>
                </a:solidFill>
                <a:latin typeface="Cambria"/>
              </a:rPr>
              <a:t>MULTIPLICA-SE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805680"/>
            <a:ext cx="47091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6B6E7C"/>
                </a:solidFill>
                <a:latin typeface="Calibri"/>
              </a:rPr>
              <a:t>(2 × 3 = 6)</a:t>
            </a:r>
          </a:p>
        </p:txBody>
      </p:sp>
      <p:sp>
        <p:nvSpPr>
          <p:cNvPr id="9" name="Rectangle 8"/>
          <p:cNvSpPr/>
          <p:nvPr/>
        </p:nvSpPr>
        <p:spPr>
          <a:xfrm>
            <a:off x="6263640" y="2651760"/>
            <a:ext cx="5257800" cy="2011680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37960" y="2891680"/>
            <a:ext cx="47091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50" b="1" i="0">
                <a:solidFill>
                  <a:srgbClr val="C9CCDA"/>
                </a:solidFill>
                <a:latin typeface="Calibri"/>
              </a:rPr>
              <a:t>Expoente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37960" y="3211680"/>
            <a:ext cx="47091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E8623C"/>
                </a:solidFill>
                <a:latin typeface="Cambria"/>
              </a:rPr>
              <a:t>SOMA-SE (ou subtrai-se)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3805680"/>
            <a:ext cx="47091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C9CCDA"/>
                </a:solidFill>
                <a:latin typeface="Calibri"/>
              </a:rPr>
              <a:t>(3 + 2 = 5)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0080" y="4900600"/>
            <a:ext cx="10881360" cy="868680"/>
          </a:xfrm>
          <a:prstGeom prst="rect">
            <a:avLst/>
          </a:prstGeom>
          <a:solidFill>
            <a:srgbClr val="FBE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14400" y="4990000"/>
            <a:ext cx="10332720" cy="6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C0392B"/>
                </a:solidFill>
                <a:latin typeface="Calibri"/>
              </a:rPr>
              <a:t>Nunca multiplique os expoentes ao multiplicar potências — isso é uma regra diferente, usada em potência de potência (Aula 8).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029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2A2D3A"/>
                </a:solidFill>
                <a:latin typeface="Cambria"/>
              </a:rPr>
              <a:t>O Que é Ordem de Grandeza?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417320"/>
            <a:ext cx="10881360" cy="822960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417320"/>
            <a:ext cx="103327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 i="0">
                <a:solidFill>
                  <a:srgbClr val="2A2D3A"/>
                </a:solidFill>
                <a:latin typeface="Calibri"/>
              </a:rPr>
              <a:t>O expoente n da notação científica indica a "escala" de um número. Dois valores têm a mesma ordem de grandeza quando têm o mesmo n — mesmo que as mantissas sejam bem diferentes.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651760"/>
            <a:ext cx="5257800" cy="2011680"/>
          </a:xfrm>
          <a:prstGeom prst="rect">
            <a:avLst/>
          </a:prstGeom>
          <a:solidFill>
            <a:srgbClr val="E9F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2891680"/>
            <a:ext cx="47091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50" b="1" i="0">
                <a:solidFill>
                  <a:srgbClr val="1E7A56"/>
                </a:solidFill>
                <a:latin typeface="Calibri"/>
              </a:rPr>
              <a:t>Mesma ordem de grandeza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211680"/>
            <a:ext cx="4709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2A2D3A"/>
                </a:solidFill>
                <a:latin typeface="Cambria"/>
              </a:rPr>
              <a:t>2 × 10⁶  e  8 × 10⁶   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805680"/>
            <a:ext cx="47091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1E7A56"/>
                </a:solidFill>
                <a:latin typeface="Calibri"/>
              </a:rPr>
              <a:t>ambos são "da ordem de 10⁶"</a:t>
            </a:r>
          </a:p>
        </p:txBody>
      </p:sp>
      <p:sp>
        <p:nvSpPr>
          <p:cNvPr id="9" name="Rectangle 8"/>
          <p:cNvSpPr/>
          <p:nvPr/>
        </p:nvSpPr>
        <p:spPr>
          <a:xfrm>
            <a:off x="6263640" y="2651760"/>
            <a:ext cx="5257800" cy="2011680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37960" y="2891680"/>
            <a:ext cx="47091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50" b="1" i="0">
                <a:solidFill>
                  <a:srgbClr val="6B6E7C"/>
                </a:solidFill>
                <a:latin typeface="Calibri"/>
              </a:rPr>
              <a:t>Ordens de grandeza diferentes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37960" y="3211680"/>
            <a:ext cx="47091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>
                <a:solidFill>
                  <a:srgbClr val="2A2D3A"/>
                </a:solidFill>
                <a:latin typeface="Cambria"/>
              </a:rPr>
              <a:t>9 × 10⁶  e  2 × 10⁸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3805680"/>
            <a:ext cx="47091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6B6E7C"/>
                </a:solidFill>
                <a:latin typeface="Calibri"/>
              </a:rPr>
              <a:t>10⁸ é ~100 vezes maior que 10⁶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4864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Cambria"/>
              </a:rPr>
              <a:t>Erro Comum — Comparar sem Olhar o Número Completo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554480"/>
            <a:ext cx="108813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0">
                <a:solidFill>
                  <a:srgbClr val="D8DAE6"/>
                </a:solidFill>
                <a:latin typeface="Calibri"/>
              </a:rPr>
              <a:t>Comparar apenas as mantissas, ou apenas os expoentes, isoladamente, leva a conclusões erradas sobre qual valor é maior.</a:t>
            </a:r>
          </a:p>
        </p:txBody>
      </p:sp>
      <p:sp>
        <p:nvSpPr>
          <p:cNvPr id="4" name="Rectangle 3"/>
          <p:cNvSpPr/>
          <p:nvPr/>
        </p:nvSpPr>
        <p:spPr>
          <a:xfrm>
            <a:off x="1737360" y="2606040"/>
            <a:ext cx="8686800" cy="2651760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37360" y="2834640"/>
            <a:ext cx="868680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Cambria"/>
              </a:rPr>
              <a:t>9 × 10⁴  vs.  1 × 10⁶</a:t>
            </a:r>
          </a:p>
          <a:p>
            <a:pPr algn="ctr">
              <a:spcAft>
                <a:spcPts val="800"/>
              </a:spcAft>
            </a:pPr>
            <a:r>
              <a:rPr sz="1500" b="0">
                <a:solidFill>
                  <a:srgbClr val="D8DAE6"/>
                </a:solidFill>
                <a:latin typeface="Cambria"/>
              </a:rPr>
              <a:t>Ambos parecem "grandes", mas 1 × 10⁶ é mais de dez vezes maior que 9 × 10⁴ — a mantissa maior (9) engana quem ignora o expoente.</a:t>
            </a:r>
          </a:p>
          <a:p>
            <a:pPr algn="ctr">
              <a:spcAft>
                <a:spcPts val="800"/>
              </a:spcAft>
            </a:pPr>
            <a:r>
              <a:rPr sz="2200" b="1">
                <a:solidFill>
                  <a:srgbClr val="E8623C"/>
                </a:solidFill>
                <a:latin typeface="Cambria"/>
              </a:rPr>
              <a:t>Regra segura: compare sempre pelo expoente primeiro.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02920"/>
            <a:ext cx="9601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2A2D3A"/>
                </a:solidFill>
                <a:latin typeface="Cambria"/>
              </a:rPr>
              <a:t>Exemplo Prático Completo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417320"/>
            <a:ext cx="10881360" cy="868680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591056"/>
            <a:ext cx="103327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E8623C"/>
                </a:solidFill>
                <a:latin typeface="Calibri"/>
              </a:rPr>
              <a:t>Problema:  </a:t>
            </a:r>
            <a:r>
              <a:rPr sz="1600" b="0">
                <a:solidFill>
                  <a:srgbClr val="2A2D3A"/>
                </a:solidFill>
                <a:latin typeface="Calibri"/>
              </a:rPr>
              <a:t>quantas vezes o diâmetro de um átomo (1 × 10⁻¹⁰ m) é maior que o diâmetro do seu núcleo (1 × 10⁻¹⁴ m)?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468880"/>
            <a:ext cx="10881360" cy="10515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2560320"/>
            <a:ext cx="10332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6B6E7C"/>
                </a:solidFill>
                <a:latin typeface="Calibri"/>
              </a:rPr>
              <a:t>1. Identificar as ordens de grandeza:  </a:t>
            </a:r>
            <a:r>
              <a:rPr sz="1500" b="0">
                <a:solidFill>
                  <a:srgbClr val="2A2D3A"/>
                </a:solidFill>
                <a:latin typeface="Calibri"/>
              </a:rPr>
              <a:t>átomo = 10⁻¹⁰, núcleo = 10⁻¹⁴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035808"/>
            <a:ext cx="10332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6B6E7C"/>
                </a:solidFill>
                <a:latin typeface="Calibri"/>
              </a:rPr>
              <a:t>2. Dividir:  </a:t>
            </a:r>
            <a:r>
              <a:rPr sz="1500" b="0">
                <a:solidFill>
                  <a:srgbClr val="2A2D3A"/>
                </a:solidFill>
                <a:latin typeface="Calibri"/>
              </a:rPr>
              <a:t>(1 × 10⁻¹⁰) ÷ (1 × 10⁻¹⁴)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3703320"/>
            <a:ext cx="10881360" cy="1280160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21792" y="4050792"/>
            <a:ext cx="1088136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 i="0">
                <a:solidFill>
                  <a:srgbClr val="FFFFFF"/>
                </a:solidFill>
                <a:latin typeface="Cambria"/>
              </a:rPr>
              <a:t>(1÷1) × 10⁽⁻¹⁰⁻⁽⁻¹⁴⁾⁾ = 1 × 10⁴  →  o átomo é 10.000 vezes maior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02920"/>
            <a:ext cx="8229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 i="0">
                <a:solidFill>
                  <a:srgbClr val="2A2D3A"/>
                </a:solidFill>
                <a:latin typeface="Cambria"/>
              </a:rPr>
              <a:t>Hora dos Exercícios — Fixação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554480"/>
            <a:ext cx="6675120" cy="3931920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78308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E8623C"/>
                </a:solidFill>
                <a:latin typeface="Calibri"/>
              </a:rPr>
              <a:t>QUESTÃO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194560"/>
            <a:ext cx="612648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0">
                <a:solidFill>
                  <a:srgbClr val="2A2D3A"/>
                </a:solidFill>
                <a:latin typeface="Calibri"/>
              </a:rPr>
              <a:t>Um vírus mede aproximadamente 1 × 10⁻⁷ m e uma bactéria mede aproximadamente 2 × 10⁻⁶ m. Quantas vezes a bactéria é maior que o vírus?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4023360"/>
            <a:ext cx="6126480" cy="1188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43000" y="416052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E8623C"/>
                </a:solidFill>
                <a:latin typeface="Calibri"/>
              </a:rPr>
              <a:t>💡 Dica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4480560"/>
            <a:ext cx="56692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2A2D3A"/>
                </a:solidFill>
                <a:latin typeface="Calibri"/>
              </a:rPr>
              <a:t>É uma divisão de notações científicas — divida as mantissas e subtraia os expoentes!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0" y="1554480"/>
            <a:ext cx="3749040" cy="3931920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8229600" y="2743200"/>
            <a:ext cx="1371600" cy="1371600"/>
          </a:xfrm>
          <a:prstGeom prst="ellipse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29600" y="3145536"/>
            <a:ext cx="1371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000" b="1" i="0" dirty="0">
                <a:solidFill>
                  <a:srgbClr val="FFFFFF"/>
                </a:solidFill>
                <a:latin typeface="Cambria"/>
              </a:rPr>
              <a:t>10ⁿ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0" y="4663440"/>
            <a:ext cx="3200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i="0">
                <a:solidFill>
                  <a:srgbClr val="E8623C"/>
                </a:solidFill>
                <a:latin typeface="Cambria"/>
              </a:rPr>
              <a:t>[ ? ]  vezes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640080" y="640080"/>
            <a:ext cx="777240" cy="777240"/>
          </a:xfrm>
          <a:prstGeom prst="ellipse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40080"/>
            <a:ext cx="77724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Cambria"/>
              </a:rPr>
              <a:t>10ⁿ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00200" y="713232"/>
            <a:ext cx="8229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Cambria"/>
              </a:rPr>
              <a:t>Gabarito e Encerramento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91640"/>
            <a:ext cx="5394960" cy="2468880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87452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E8623C"/>
                </a:solidFill>
                <a:latin typeface="Calibri"/>
              </a:rPr>
              <a:t>Resolução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286000"/>
            <a:ext cx="4937760" cy="1783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50" b="0">
                <a:solidFill>
                  <a:srgbClr val="FFFFFF"/>
                </a:solidFill>
                <a:latin typeface="Calibri"/>
              </a:rPr>
              <a:t>(1×10⁻⁷) vírus e 2×10⁻⁶ bactéria</a:t>
            </a:r>
          </a:p>
          <a:p>
            <a:pPr algn="l">
              <a:spcAft>
                <a:spcPts val="600"/>
              </a:spcAft>
            </a:pPr>
            <a:r>
              <a:rPr sz="1300" b="0">
                <a:solidFill>
                  <a:srgbClr val="FFFFFF"/>
                </a:solidFill>
                <a:latin typeface="Calibri"/>
              </a:rPr>
              <a:t>(2×10⁻⁶) ÷ (1×10⁻⁷)</a:t>
            </a:r>
          </a:p>
          <a:p>
            <a:pPr algn="l">
              <a:spcAft>
                <a:spcPts val="600"/>
              </a:spcAft>
            </a:pPr>
            <a:r>
              <a:rPr sz="1300" b="0">
                <a:solidFill>
                  <a:srgbClr val="C9CCDA"/>
                </a:solidFill>
                <a:latin typeface="Calibri"/>
              </a:rPr>
              <a:t>= (2÷1) × 10⁽⁻⁶⁻⁽⁻⁷⁾⁾</a:t>
            </a:r>
          </a:p>
          <a:p>
            <a:pPr algn="l">
              <a:spcAft>
                <a:spcPts val="600"/>
              </a:spcAft>
            </a:pPr>
            <a:r>
              <a:rPr sz="2200" b="1">
                <a:solidFill>
                  <a:srgbClr val="E8623C"/>
                </a:solidFill>
                <a:latin typeface="Calibri"/>
              </a:rPr>
              <a:t>≈ 20 vezes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7920" y="1691640"/>
            <a:ext cx="5349240" cy="2468880"/>
          </a:xfrm>
          <a:prstGeom prst="rect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92240" y="1874520"/>
            <a:ext cx="47548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2A2D3A"/>
                </a:solidFill>
                <a:latin typeface="Calibri"/>
              </a:rPr>
              <a:t>Resumo da Aula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2331720"/>
            <a:ext cx="4846320" cy="1691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2A2D3A"/>
                </a:solidFill>
                <a:latin typeface="Calibri"/>
              </a:rPr>
              <a:t>Ao multiplicar potências de dez, some os expoentes; ao dividir, subtraia. As mantissas seguem a operação normal (multiplica ou divide), separadamente. A ordem de grandeza é o expoente n — compare-a primeiro para saber qual número é maior.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434340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9AA0B4"/>
                </a:solidFill>
                <a:latin typeface="Calibri"/>
              </a:rPr>
              <a:t>Próxima aula: Potências de Base 10 — Potenciação e Radiciação Aplicadas.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771</Words>
  <Application>Microsoft Office PowerPoint</Application>
  <PresentationFormat>Widescreen</PresentationFormat>
  <Paragraphs>77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Cambria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Marcos Oliveira</cp:lastModifiedBy>
  <cp:revision>1</cp:revision>
  <dcterms:created xsi:type="dcterms:W3CDTF">2013-01-27T09:14:16Z</dcterms:created>
  <dcterms:modified xsi:type="dcterms:W3CDTF">2026-09-03T23:08:16Z</dcterms:modified>
  <cp:category/>
</cp:coreProperties>
</file>