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2130"/>
        </a:solidFill>
      </p:bgPr>
    </p:bg>
    <p:spTree>
      <p:nvGrpSpPr>
        <p:cNvPr id="1" name=""/>
        <p:cNvGrpSpPr/>
        <p:nvPr/>
      </p:nvGrpSpPr>
      <p:grpSpPr>
        <a:xfrm>
          <a:off x="0" y="0"/>
          <a:ext cx="0" cy="0"/>
          <a:chOff x="0" y="0"/>
          <a:chExt cx="0" cy="0"/>
        </a:xfrm>
      </p:grpSpPr>
      <p:sp>
        <p:nvSpPr>
          <p:cNvPr id="2" name="Text 0"/>
          <p:cNvSpPr txBox="1"/>
          <p:nvPr/>
        </p:nvSpPr>
        <p:spPr>
          <a:xfrm>
            <a:off x="731520" y="640080"/>
            <a:ext cx="6583680" cy="365760"/>
          </a:xfrm>
          <a:prstGeom prst="rect">
            <a:avLst/>
          </a:prstGeom>
          <a:noFill/>
          <a:ln/>
        </p:spPr>
        <p:txBody>
          <a:bodyPr wrap="square" lIns="0" tIns="0" rIns="0" bIns="0" rtlCol="0" anchor="ctr"/>
          <a:lstStyle/>
          <a:p>
            <a:pPr indent="0" marL="0">
              <a:buNone/>
            </a:pPr>
            <a:r>
              <a:rPr lang="en-US" sz="1400" b="1" dirty="0">
                <a:solidFill>
                  <a:srgbClr val="E8623C"/>
                </a:solidFill>
                <a:latin typeface="Calibri" pitchFamily="34" charset="0"/>
                <a:ea typeface="Calibri" pitchFamily="34" charset="-122"/>
                <a:cs typeface="Calibri" pitchFamily="34" charset="-120"/>
              </a:rPr>
              <a:t>MÓDULO 7 · ÓPTICA GEOMÉTRICA E FÍSICA · AULA 89</a:t>
            </a:r>
            <a:endParaRPr lang="en-US" sz="1400" dirty="0"/>
          </a:p>
        </p:txBody>
      </p:sp>
      <p:sp>
        <p:nvSpPr>
          <p:cNvPr id="3" name="Text 1"/>
          <p:cNvSpPr txBox="1"/>
          <p:nvPr/>
        </p:nvSpPr>
        <p:spPr>
          <a:xfrm>
            <a:off x="731520" y="2103120"/>
            <a:ext cx="6858000" cy="1463040"/>
          </a:xfrm>
          <a:prstGeom prst="rect">
            <a:avLst/>
          </a:prstGeom>
          <a:noFill/>
          <a:ln/>
        </p:spPr>
        <p:txBody>
          <a:bodyPr wrap="square" lIns="0" tIns="0" rIns="0" bIns="0" rtlCol="0" anchor="t"/>
          <a:lstStyle/>
          <a:p>
            <a:pPr indent="0" marL="0">
              <a:buNone/>
            </a:pPr>
            <a:r>
              <a:rPr lang="en-US" sz="3800" b="1" dirty="0">
                <a:solidFill>
                  <a:srgbClr val="FFFFFF"/>
                </a:solidFill>
                <a:latin typeface="Calibri" pitchFamily="34" charset="0"/>
                <a:ea typeface="Calibri" pitchFamily="34" charset="-122"/>
                <a:cs typeface="Calibri" pitchFamily="34" charset="-120"/>
              </a:rPr>
              <a:t>Princípios da Óptica Geométrica</a:t>
            </a:r>
            <a:endParaRPr lang="en-US" sz="3800" dirty="0"/>
          </a:p>
        </p:txBody>
      </p:sp>
      <p:sp>
        <p:nvSpPr>
          <p:cNvPr id="4" name="Text 2"/>
          <p:cNvSpPr txBox="1"/>
          <p:nvPr/>
        </p:nvSpPr>
        <p:spPr>
          <a:xfrm>
            <a:off x="731520" y="3383280"/>
            <a:ext cx="6858000" cy="548640"/>
          </a:xfrm>
          <a:prstGeom prst="rect">
            <a:avLst/>
          </a:prstGeom>
          <a:noFill/>
          <a:ln/>
        </p:spPr>
        <p:txBody>
          <a:bodyPr wrap="square" lIns="0" tIns="0" rIns="0" bIns="0" rtlCol="0" anchor="ctr"/>
          <a:lstStyle/>
          <a:p>
            <a:pPr indent="0" marL="0">
              <a:buNone/>
            </a:pPr>
            <a:r>
              <a:rPr lang="en-US" sz="2000" dirty="0">
                <a:solidFill>
                  <a:srgbClr val="C9CCDA"/>
                </a:solidFill>
                <a:latin typeface="Calibri" pitchFamily="34" charset="0"/>
                <a:ea typeface="Calibri" pitchFamily="34" charset="-122"/>
                <a:cs typeface="Calibri" pitchFamily="34" charset="-120"/>
              </a:rPr>
              <a:t>Propagação retilínea da luz</a:t>
            </a:r>
            <a:endParaRPr lang="en-US" sz="2000" dirty="0"/>
          </a:p>
        </p:txBody>
      </p:sp>
      <p:sp>
        <p:nvSpPr>
          <p:cNvPr id="5" name="Text 3"/>
          <p:cNvSpPr txBox="1"/>
          <p:nvPr/>
        </p:nvSpPr>
        <p:spPr>
          <a:xfrm>
            <a:off x="731520" y="6035040"/>
            <a:ext cx="6858000" cy="457200"/>
          </a:xfrm>
          <a:prstGeom prst="rect">
            <a:avLst/>
          </a:prstGeom>
          <a:noFill/>
          <a:ln/>
        </p:spPr>
        <p:txBody>
          <a:bodyPr wrap="square" lIns="0" tIns="0" rIns="0" bIns="0" rtlCol="0" anchor="ctr"/>
          <a:lstStyle/>
          <a:p>
            <a:pPr indent="0" marL="0">
              <a:buNone/>
            </a:pPr>
            <a:r>
              <a:rPr lang="en-US" sz="1300" i="1" dirty="0">
                <a:solidFill>
                  <a:srgbClr val="6B6E80"/>
                </a:solidFill>
                <a:latin typeface="Calibri" pitchFamily="34" charset="0"/>
                <a:ea typeface="Calibri" pitchFamily="34" charset="-122"/>
                <a:cs typeface="Calibri" pitchFamily="34" charset="-120"/>
              </a:rPr>
              <a:t>Princípios da Óptica Geométrica (Propagação retilínea)</a:t>
            </a:r>
            <a:endParaRPr lang="en-US" sz="1300" dirty="0"/>
          </a:p>
        </p:txBody>
      </p:sp>
      <p:sp>
        <p:nvSpPr>
          <p:cNvPr id="6" name="Shape 4"/>
          <p:cNvSpPr/>
          <p:nvPr/>
        </p:nvSpPr>
        <p:spPr>
          <a:xfrm>
            <a:off x="8778240" y="0"/>
            <a:ext cx="3410712" cy="6858000"/>
          </a:xfrm>
          <a:prstGeom prst="rect">
            <a:avLst/>
          </a:prstGeom>
          <a:solidFill>
            <a:srgbClr val="E8623C"/>
          </a:solidFill>
          <a:ln/>
        </p:spPr>
      </p:sp>
      <p:pic>
        <p:nvPicPr>
          <p:cNvPr id="7" name="Image 0" descr="preencoded.png">    </p:cNvPr>
          <p:cNvPicPr>
            <a:picLocks noChangeAspect="1"/>
          </p:cNvPicPr>
          <p:nvPr/>
        </p:nvPicPr>
        <p:blipFill>
          <a:blip r:embed="rId1"/>
          <a:stretch>
            <a:fillRect/>
          </a:stretch>
        </p:blipFill>
        <p:spPr>
          <a:xfrm>
            <a:off x="9545650" y="2491054"/>
            <a:ext cx="1875892" cy="18758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57200"/>
            <a:ext cx="10698480" cy="777240"/>
          </a:xfrm>
          <a:prstGeom prst="rect">
            <a:avLst/>
          </a:prstGeom>
          <a:noFill/>
          <a:ln/>
        </p:spPr>
        <p:txBody>
          <a:bodyPr wrap="square" lIns="0" tIns="0" rIns="0" bIns="0" rtlCol="0" anchor="t"/>
          <a:lstStyle/>
          <a:p>
            <a:pPr indent="0" marL="0">
              <a:buNone/>
            </a:pPr>
            <a:r>
              <a:rPr lang="en-US" sz="3000" b="1" dirty="0">
                <a:solidFill>
                  <a:srgbClr val="2A2D3A"/>
                </a:solidFill>
                <a:latin typeface="Calibri" pitchFamily="34" charset="0"/>
                <a:ea typeface="Calibri" pitchFamily="34" charset="-122"/>
                <a:cs typeface="Calibri" pitchFamily="34" charset="-120"/>
              </a:rPr>
              <a:t>Para começar</a:t>
            </a:r>
            <a:endParaRPr lang="en-US" sz="3000" dirty="0"/>
          </a:p>
        </p:txBody>
      </p:sp>
      <p:sp>
        <p:nvSpPr>
          <p:cNvPr id="3" name="Text 1"/>
          <p:cNvSpPr txBox="1"/>
          <p:nvPr/>
        </p:nvSpPr>
        <p:spPr>
          <a:xfrm>
            <a:off x="548640" y="2011680"/>
            <a:ext cx="11064240" cy="2926080"/>
          </a:xfrm>
          <a:prstGeom prst="rect">
            <a:avLst/>
          </a:prstGeom>
          <a:noFill/>
          <a:ln/>
        </p:spPr>
        <p:txBody>
          <a:bodyPr wrap="square" lIns="0" tIns="0" rIns="0" bIns="0" rtlCol="0" anchor="t"/>
          <a:lstStyle/>
          <a:p>
            <a:pPr indent="0" marL="0">
              <a:lnSpc>
                <a:spcPct val="125000"/>
              </a:lnSpc>
              <a:buNone/>
            </a:pPr>
            <a:r>
              <a:rPr lang="en-US" sz="2800" b="1" dirty="0">
                <a:solidFill>
                  <a:srgbClr val="2A2D3A"/>
                </a:solidFill>
                <a:latin typeface="Calibri" pitchFamily="34" charset="0"/>
                <a:ea typeface="Calibri" pitchFamily="34" charset="-122"/>
                <a:cs typeface="Calibri" pitchFamily="34" charset="-120"/>
              </a:rPr>
              <a:t>Por que a sombra de um objeto tem contorno nítido perto de uma fonte de luz pequena, mas fica borrada perto de uma fonte grande?</a:t>
            </a:r>
            <a:endParaRPr lang="en-US" sz="2800" dirty="0"/>
          </a:p>
        </p:txBody>
      </p:sp>
      <p:sp>
        <p:nvSpPr>
          <p:cNvPr id="4" name="Text 2"/>
          <p:cNvSpPr txBox="1"/>
          <p:nvPr/>
        </p:nvSpPr>
        <p:spPr>
          <a:xfrm>
            <a:off x="548640" y="6419088"/>
            <a:ext cx="9144000" cy="320040"/>
          </a:xfrm>
          <a:prstGeom prst="rect">
            <a:avLst/>
          </a:prstGeom>
          <a:noFill/>
          <a:ln/>
        </p:spPr>
        <p:txBody>
          <a:bodyPr wrap="square" lIns="0" tIns="0" rIns="0" bIns="0" rtlCol="0" anchor="ctr"/>
          <a:lstStyle/>
          <a:p>
            <a:pPr indent="0" marL="0">
              <a:buNone/>
            </a:pPr>
            <a:r>
              <a:rPr lang="en-US" sz="1200" dirty="0">
                <a:solidFill>
                  <a:srgbClr val="6B6E7C"/>
                </a:solidFill>
                <a:latin typeface="Calibri" pitchFamily="34" charset="0"/>
                <a:ea typeface="Calibri" pitchFamily="34" charset="-122"/>
                <a:cs typeface="Calibri" pitchFamily="34" charset="-120"/>
              </a:rPr>
              <a:t>POSSOR · Óptica Geométrica e Física · Aula 89</a:t>
            </a:r>
            <a:endParaRPr lang="en-US" sz="1200" dirty="0"/>
          </a:p>
        </p:txBody>
      </p:sp>
      <p:sp>
        <p:nvSpPr>
          <p:cNvPr id="5" name="Text 3"/>
          <p:cNvSpPr txBox="1"/>
          <p:nvPr/>
        </p:nvSpPr>
        <p:spPr>
          <a:xfrm>
            <a:off x="11338560" y="6419088"/>
            <a:ext cx="457200" cy="320040"/>
          </a:xfrm>
          <a:prstGeom prst="rect">
            <a:avLst/>
          </a:prstGeom>
          <a:noFill/>
          <a:ln/>
        </p:spPr>
        <p:txBody>
          <a:bodyPr wrap="square" lIns="0" tIns="0" rIns="0" bIns="0" rtlCol="0" anchor="ctr"/>
          <a:lstStyle/>
          <a:p>
            <a:pPr algn="r" indent="0" marL="0">
              <a:buNone/>
            </a:pPr>
            <a:r>
              <a:rPr lang="en-US" sz="1200" dirty="0">
                <a:solidFill>
                  <a:srgbClr val="6B6E7C"/>
                </a:solidFill>
                <a:latin typeface="Calibri" pitchFamily="34" charset="0"/>
                <a:ea typeface="Calibri" pitchFamily="34" charset="-122"/>
                <a:cs typeface="Calibri" pitchFamily="34" charset="-120"/>
              </a:rPr>
              <a:t>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1EC"/>
        </a:solidFill>
      </p:bgPr>
    </p:bg>
    <p:spTree>
      <p:nvGrpSpPr>
        <p:cNvPr id="1" name=""/>
        <p:cNvGrpSpPr/>
        <p:nvPr/>
      </p:nvGrpSpPr>
      <p:grpSpPr>
        <a:xfrm>
          <a:off x="0" y="0"/>
          <a:ext cx="0" cy="0"/>
          <a:chOff x="0" y="0"/>
          <a:chExt cx="0" cy="0"/>
        </a:xfrm>
      </p:grpSpPr>
      <p:sp>
        <p:nvSpPr>
          <p:cNvPr id="2" name="Text 0"/>
          <p:cNvSpPr txBox="1"/>
          <p:nvPr/>
        </p:nvSpPr>
        <p:spPr>
          <a:xfrm>
            <a:off x="548640" y="457200"/>
            <a:ext cx="10698480" cy="777240"/>
          </a:xfrm>
          <a:prstGeom prst="rect">
            <a:avLst/>
          </a:prstGeom>
          <a:noFill/>
          <a:ln/>
        </p:spPr>
        <p:txBody>
          <a:bodyPr wrap="square" lIns="0" tIns="0" rIns="0" bIns="0" rtlCol="0" anchor="t"/>
          <a:lstStyle/>
          <a:p>
            <a:pPr indent="0" marL="0">
              <a:buNone/>
            </a:pPr>
            <a:r>
              <a:rPr lang="en-US" sz="3000" b="1" dirty="0">
                <a:solidFill>
                  <a:srgbClr val="2A2D3A"/>
                </a:solidFill>
                <a:latin typeface="Calibri" pitchFamily="34" charset="0"/>
                <a:ea typeface="Calibri" pitchFamily="34" charset="-122"/>
                <a:cs typeface="Calibri" pitchFamily="34" charset="-120"/>
              </a:rPr>
              <a:t>O conceito central</a:t>
            </a:r>
            <a:endParaRPr lang="en-US" sz="3000" dirty="0"/>
          </a:p>
        </p:txBody>
      </p:sp>
      <p:sp>
        <p:nvSpPr>
          <p:cNvPr id="3" name="Text 1"/>
          <p:cNvSpPr txBox="1"/>
          <p:nvPr/>
        </p:nvSpPr>
        <p:spPr>
          <a:xfrm>
            <a:off x="548640" y="1325880"/>
            <a:ext cx="10698480" cy="950976"/>
          </a:xfrm>
          <a:prstGeom prst="rect">
            <a:avLst/>
          </a:prstGeom>
          <a:noFill/>
          <a:ln/>
        </p:spPr>
        <p:txBody>
          <a:bodyPr wrap="square" lIns="0" tIns="0" rIns="0" bIns="0" rtlCol="0" anchor="t"/>
          <a:lstStyle/>
          <a:p>
            <a:pPr indent="0" marL="0">
              <a:lnSpc>
                <a:spcPct val="115000"/>
              </a:lnSpc>
              <a:buNone/>
            </a:pPr>
            <a:r>
              <a:rPr lang="en-US" sz="2200" b="1" dirty="0">
                <a:solidFill>
                  <a:srgbClr val="2A2D3A"/>
                </a:solidFill>
                <a:latin typeface="Calibri" pitchFamily="34" charset="0"/>
                <a:ea typeface="Calibri" pitchFamily="34" charset="-122"/>
                <a:cs typeface="Calibri" pitchFamily="34" charset="-120"/>
              </a:rPr>
              <a:t>Num meio homogêneo, a luz se propaga em linha reta — é isso que permite representar seu trajeto por raios de luz.</a:t>
            </a:r>
            <a:endParaRPr lang="en-US" sz="2200" dirty="0"/>
          </a:p>
        </p:txBody>
      </p:sp>
      <p:pic>
        <p:nvPicPr>
          <p:cNvPr id="4" name="Image 0" descr="preencoded.png">    </p:cNvPr>
          <p:cNvPicPr>
            <a:picLocks noChangeAspect="1"/>
          </p:cNvPicPr>
          <p:nvPr/>
        </p:nvPicPr>
        <p:blipFill>
          <a:blip r:embed="rId1"/>
          <a:stretch>
            <a:fillRect/>
          </a:stretch>
        </p:blipFill>
        <p:spPr>
          <a:xfrm>
            <a:off x="3897112" y="2414016"/>
            <a:ext cx="4394728" cy="3849624"/>
          </a:xfrm>
          <a:prstGeom prst="rect">
            <a:avLst/>
          </a:prstGeom>
        </p:spPr>
      </p:pic>
      <p:sp>
        <p:nvSpPr>
          <p:cNvPr id="5" name="Text 2"/>
          <p:cNvSpPr txBox="1"/>
          <p:nvPr/>
        </p:nvSpPr>
        <p:spPr>
          <a:xfrm>
            <a:off x="548640" y="6419088"/>
            <a:ext cx="9144000" cy="320040"/>
          </a:xfrm>
          <a:prstGeom prst="rect">
            <a:avLst/>
          </a:prstGeom>
          <a:noFill/>
          <a:ln/>
        </p:spPr>
        <p:txBody>
          <a:bodyPr wrap="square" lIns="0" tIns="0" rIns="0" bIns="0" rtlCol="0" anchor="ctr"/>
          <a:lstStyle/>
          <a:p>
            <a:pPr indent="0" marL="0">
              <a:buNone/>
            </a:pPr>
            <a:r>
              <a:rPr lang="en-US" sz="1200" dirty="0">
                <a:solidFill>
                  <a:srgbClr val="6B6E7C"/>
                </a:solidFill>
                <a:latin typeface="Calibri" pitchFamily="34" charset="0"/>
                <a:ea typeface="Calibri" pitchFamily="34" charset="-122"/>
                <a:cs typeface="Calibri" pitchFamily="34" charset="-120"/>
              </a:rPr>
              <a:t>POSSOR · Óptica Geométrica e Física · Aula 89</a:t>
            </a:r>
            <a:endParaRPr lang="en-US" sz="1200" dirty="0"/>
          </a:p>
        </p:txBody>
      </p:sp>
      <p:sp>
        <p:nvSpPr>
          <p:cNvPr id="6" name="Text 3"/>
          <p:cNvSpPr txBox="1"/>
          <p:nvPr/>
        </p:nvSpPr>
        <p:spPr>
          <a:xfrm>
            <a:off x="11338560" y="6419088"/>
            <a:ext cx="457200" cy="320040"/>
          </a:xfrm>
          <a:prstGeom prst="rect">
            <a:avLst/>
          </a:prstGeom>
          <a:noFill/>
          <a:ln/>
        </p:spPr>
        <p:txBody>
          <a:bodyPr wrap="square" lIns="0" tIns="0" rIns="0" bIns="0" rtlCol="0" anchor="ctr"/>
          <a:lstStyle/>
          <a:p>
            <a:pPr algn="r" indent="0" marL="0">
              <a:buNone/>
            </a:pPr>
            <a:r>
              <a:rPr lang="en-US" sz="1200" dirty="0">
                <a:solidFill>
                  <a:srgbClr val="6B6E7C"/>
                </a:solidFill>
                <a:latin typeface="Calibri" pitchFamily="34" charset="0"/>
                <a:ea typeface="Calibri" pitchFamily="34" charset="-122"/>
                <a:cs typeface="Calibri" pitchFamily="34" charset="-120"/>
              </a:rPr>
              <a:t>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E1DC"/>
        </a:solidFill>
      </p:bgPr>
    </p:bg>
    <p:spTree>
      <p:nvGrpSpPr>
        <p:cNvPr id="1" name=""/>
        <p:cNvGrpSpPr/>
        <p:nvPr/>
      </p:nvGrpSpPr>
      <p:grpSpPr>
        <a:xfrm>
          <a:off x="0" y="0"/>
          <a:ext cx="0" cy="0"/>
          <a:chOff x="0" y="0"/>
          <a:chExt cx="0" cy="0"/>
        </a:xfrm>
      </p:grpSpPr>
      <p:sp>
        <p:nvSpPr>
          <p:cNvPr id="2" name="Text 0"/>
          <p:cNvSpPr txBox="1"/>
          <p:nvPr/>
        </p:nvSpPr>
        <p:spPr>
          <a:xfrm>
            <a:off x="548640" y="457200"/>
            <a:ext cx="10698480" cy="777240"/>
          </a:xfrm>
          <a:prstGeom prst="rect">
            <a:avLst/>
          </a:prstGeom>
          <a:noFill/>
          <a:ln/>
        </p:spPr>
        <p:txBody>
          <a:bodyPr wrap="square" lIns="0" tIns="0" rIns="0" bIns="0" rtlCol="0" anchor="t"/>
          <a:lstStyle/>
          <a:p>
            <a:pPr indent="0" marL="0">
              <a:buNone/>
            </a:pPr>
            <a:r>
              <a:rPr lang="en-US" sz="3000" b="1" dirty="0">
                <a:solidFill>
                  <a:srgbClr val="2A2D3A"/>
                </a:solidFill>
                <a:latin typeface="Calibri" pitchFamily="34" charset="0"/>
                <a:ea typeface="Calibri" pitchFamily="34" charset="-122"/>
                <a:cs typeface="Calibri" pitchFamily="34" charset="-120"/>
              </a:rPr>
              <a:t>Como funciona</a:t>
            </a:r>
            <a:endParaRPr lang="en-US" sz="3000" dirty="0"/>
          </a:p>
        </p:txBody>
      </p:sp>
      <p:sp>
        <p:nvSpPr>
          <p:cNvPr id="3" name="Text 1"/>
          <p:cNvSpPr txBox="1"/>
          <p:nvPr/>
        </p:nvSpPr>
        <p:spPr>
          <a:xfrm>
            <a:off x="548640" y="1600200"/>
            <a:ext cx="10881360" cy="822960"/>
          </a:xfrm>
          <a:prstGeom prst="rect">
            <a:avLst/>
          </a:prstGeom>
          <a:noFill/>
          <a:ln/>
        </p:spPr>
        <p:txBody>
          <a:bodyPr wrap="square" lIns="0" tIns="0" rIns="0" bIns="0" rtlCol="0" anchor="t"/>
          <a:lstStyle/>
          <a:p>
            <a:pPr indent="0" marL="0">
              <a:buNone/>
            </a:pPr>
            <a:r>
              <a:rPr lang="en-US" sz="2200" dirty="0">
                <a:solidFill>
                  <a:srgbClr val="2A2D3A"/>
                </a:solidFill>
                <a:latin typeface="Calibri" pitchFamily="34" charset="0"/>
                <a:ea typeface="Calibri" pitchFamily="34" charset="-122"/>
                <a:cs typeface="Calibri" pitchFamily="34" charset="-120"/>
              </a:rPr>
              <a:t>Três princípios sustentam toda a óptica geométrica:</a:t>
            </a:r>
            <a:endParaRPr lang="en-US" sz="2200" dirty="0"/>
          </a:p>
        </p:txBody>
      </p:sp>
      <p:sp>
        <p:nvSpPr>
          <p:cNvPr id="4" name="Text 2"/>
          <p:cNvSpPr txBox="1"/>
          <p:nvPr/>
        </p:nvSpPr>
        <p:spPr>
          <a:xfrm>
            <a:off x="548640" y="2606040"/>
            <a:ext cx="10698480" cy="3017520"/>
          </a:xfrm>
          <a:prstGeom prst="rect">
            <a:avLst/>
          </a:prstGeom>
          <a:noFill/>
          <a:ln/>
        </p:spPr>
        <p:txBody>
          <a:bodyPr wrap="square" lIns="0" tIns="0" rIns="0" bIns="0" rtlCol="0" anchor="t"/>
          <a:lstStyle/>
          <a:p>
            <a:pPr indent="0" marL="0">
              <a:lnSpc>
                <a:spcPct val="125000"/>
              </a:lnSpc>
              <a:spcAft>
                <a:spcPts val="1400"/>
              </a:spcAft>
              <a:buNone/>
            </a:pPr>
            <a:r>
              <a:rPr lang="en-US" sz="2200" dirty="0">
                <a:solidFill>
                  <a:srgbClr val="2A2D3A"/>
                </a:solidFill>
                <a:latin typeface="Calibri" pitchFamily="34" charset="0"/>
                <a:ea typeface="Calibri" pitchFamily="34" charset="-122"/>
                <a:cs typeface="Calibri" pitchFamily="34" charset="-120"/>
              </a:rPr>
              <a:t>•  Propagação retilínea: a luz sempre segue em linha reta no mesmo meio</a:t>
            </a:r>
            <a:endParaRPr lang="en-US" sz="2200" dirty="0"/>
          </a:p>
          <a:p>
            <a:pPr indent="0" marL="0">
              <a:lnSpc>
                <a:spcPct val="125000"/>
              </a:lnSpc>
              <a:spcAft>
                <a:spcPts val="1400"/>
              </a:spcAft>
              <a:buNone/>
            </a:pPr>
            <a:r>
              <a:rPr lang="en-US" sz="2200" dirty="0">
                <a:solidFill>
                  <a:srgbClr val="2A2D3A"/>
                </a:solidFill>
                <a:latin typeface="Calibri" pitchFamily="34" charset="0"/>
                <a:ea typeface="Calibri" pitchFamily="34" charset="-122"/>
                <a:cs typeface="Calibri" pitchFamily="34" charset="-120"/>
              </a:rPr>
              <a:t>•  Independência dos raios: raios que se cruzam não se perturbam</a:t>
            </a:r>
            <a:endParaRPr lang="en-US" sz="2200" dirty="0"/>
          </a:p>
        </p:txBody>
      </p:sp>
      <p:sp>
        <p:nvSpPr>
          <p:cNvPr id="5" name="Text 3"/>
          <p:cNvSpPr txBox="1"/>
          <p:nvPr/>
        </p:nvSpPr>
        <p:spPr>
          <a:xfrm>
            <a:off x="548640" y="6419088"/>
            <a:ext cx="9144000" cy="320040"/>
          </a:xfrm>
          <a:prstGeom prst="rect">
            <a:avLst/>
          </a:prstGeom>
          <a:noFill/>
          <a:ln/>
        </p:spPr>
        <p:txBody>
          <a:bodyPr wrap="square" lIns="0" tIns="0" rIns="0" bIns="0" rtlCol="0" anchor="ctr"/>
          <a:lstStyle/>
          <a:p>
            <a:pPr indent="0" marL="0">
              <a:buNone/>
            </a:pPr>
            <a:r>
              <a:rPr lang="en-US" sz="1200" dirty="0">
                <a:solidFill>
                  <a:srgbClr val="6B6E7C"/>
                </a:solidFill>
                <a:latin typeface="Calibri" pitchFamily="34" charset="0"/>
                <a:ea typeface="Calibri" pitchFamily="34" charset="-122"/>
                <a:cs typeface="Calibri" pitchFamily="34" charset="-120"/>
              </a:rPr>
              <a:t>POSSOR · Óptica Geométrica e Física · Aula 89</a:t>
            </a:r>
            <a:endParaRPr lang="en-US" sz="1200" dirty="0"/>
          </a:p>
        </p:txBody>
      </p:sp>
      <p:sp>
        <p:nvSpPr>
          <p:cNvPr id="6" name="Text 4"/>
          <p:cNvSpPr txBox="1"/>
          <p:nvPr/>
        </p:nvSpPr>
        <p:spPr>
          <a:xfrm>
            <a:off x="11338560" y="6419088"/>
            <a:ext cx="457200" cy="320040"/>
          </a:xfrm>
          <a:prstGeom prst="rect">
            <a:avLst/>
          </a:prstGeom>
          <a:noFill/>
          <a:ln/>
        </p:spPr>
        <p:txBody>
          <a:bodyPr wrap="square" lIns="0" tIns="0" rIns="0" bIns="0" rtlCol="0" anchor="ctr"/>
          <a:lstStyle/>
          <a:p>
            <a:pPr algn="r" indent="0" marL="0">
              <a:buNone/>
            </a:pPr>
            <a:r>
              <a:rPr lang="en-US" sz="1200" dirty="0">
                <a:solidFill>
                  <a:srgbClr val="6B6E7C"/>
                </a:solidFill>
                <a:latin typeface="Calibri" pitchFamily="34" charset="0"/>
                <a:ea typeface="Calibri" pitchFamily="34" charset="-122"/>
                <a:cs typeface="Calibri" pitchFamily="34" charset="-120"/>
              </a:rPr>
              <a:t>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BEBC9"/>
        </a:solidFill>
      </p:bgPr>
    </p:bg>
    <p:spTree>
      <p:nvGrpSpPr>
        <p:cNvPr id="1" name=""/>
        <p:cNvGrpSpPr/>
        <p:nvPr/>
      </p:nvGrpSpPr>
      <p:grpSpPr>
        <a:xfrm>
          <a:off x="0" y="0"/>
          <a:ext cx="0" cy="0"/>
          <a:chOff x="0" y="0"/>
          <a:chExt cx="0" cy="0"/>
        </a:xfrm>
      </p:grpSpPr>
      <p:sp>
        <p:nvSpPr>
          <p:cNvPr id="2" name="Text 0"/>
          <p:cNvSpPr txBox="1"/>
          <p:nvPr/>
        </p:nvSpPr>
        <p:spPr>
          <a:xfrm>
            <a:off x="548640" y="457200"/>
            <a:ext cx="10698480" cy="777240"/>
          </a:xfrm>
          <a:prstGeom prst="rect">
            <a:avLst/>
          </a:prstGeom>
          <a:noFill/>
          <a:ln/>
        </p:spPr>
        <p:txBody>
          <a:bodyPr wrap="square" lIns="0" tIns="0" rIns="0" bIns="0" rtlCol="0" anchor="t"/>
          <a:lstStyle/>
          <a:p>
            <a:pPr indent="0" marL="0">
              <a:buNone/>
            </a:pPr>
            <a:r>
              <a:rPr lang="en-US" sz="2600" b="1" dirty="0">
                <a:solidFill>
                  <a:srgbClr val="2A2D3A"/>
                </a:solidFill>
                <a:latin typeface="Calibri" pitchFamily="34" charset="0"/>
                <a:ea typeface="Calibri" pitchFamily="34" charset="-122"/>
                <a:cs typeface="Calibri" pitchFamily="34" charset="-120"/>
              </a:rPr>
              <a:t>Cuidado com essa armadilha</a:t>
            </a:r>
            <a:endParaRPr lang="en-US" sz="2600" dirty="0"/>
          </a:p>
        </p:txBody>
      </p:sp>
      <p:sp>
        <p:nvSpPr>
          <p:cNvPr id="3" name="Shape 1"/>
          <p:cNvSpPr/>
          <p:nvPr/>
        </p:nvSpPr>
        <p:spPr>
          <a:xfrm>
            <a:off x="9418320" y="548640"/>
            <a:ext cx="1188720" cy="1188720"/>
          </a:xfrm>
          <a:prstGeom prst="ellipse">
            <a:avLst/>
          </a:prstGeom>
          <a:solidFill>
            <a:srgbClr val="F5F1EC"/>
          </a:solidFill>
          <a:ln/>
        </p:spPr>
      </p:sp>
      <p:pic>
        <p:nvPicPr>
          <p:cNvPr id="4" name="Image 0" descr="preencoded.png">    </p:cNvPr>
          <p:cNvPicPr>
            <a:picLocks noChangeAspect="1"/>
          </p:cNvPicPr>
          <p:nvPr/>
        </p:nvPicPr>
        <p:blipFill>
          <a:blip r:embed="rId1"/>
          <a:stretch>
            <a:fillRect/>
          </a:stretch>
        </p:blipFill>
        <p:spPr>
          <a:xfrm>
            <a:off x="9572854" y="703174"/>
            <a:ext cx="879653" cy="879653"/>
          </a:xfrm>
          <a:prstGeom prst="rect">
            <a:avLst/>
          </a:prstGeom>
        </p:spPr>
      </p:pic>
      <p:sp>
        <p:nvSpPr>
          <p:cNvPr id="5" name="Text 2"/>
          <p:cNvSpPr txBox="1"/>
          <p:nvPr/>
        </p:nvSpPr>
        <p:spPr>
          <a:xfrm>
            <a:off x="548640" y="2103120"/>
            <a:ext cx="10881360" cy="3108960"/>
          </a:xfrm>
          <a:prstGeom prst="rect">
            <a:avLst/>
          </a:prstGeom>
          <a:noFill/>
          <a:ln/>
        </p:spPr>
        <p:txBody>
          <a:bodyPr wrap="square" lIns="0" tIns="0" rIns="0" bIns="0" rtlCol="0" anchor="t"/>
          <a:lstStyle/>
          <a:p>
            <a:pPr indent="0" marL="0">
              <a:lnSpc>
                <a:spcPct val="130000"/>
              </a:lnSpc>
              <a:buNone/>
            </a:pPr>
            <a:r>
              <a:rPr lang="en-US" sz="2400" b="1" dirty="0">
                <a:solidFill>
                  <a:srgbClr val="2A2D3A"/>
                </a:solidFill>
                <a:latin typeface="Calibri" pitchFamily="34" charset="0"/>
                <a:ea typeface="Calibri" pitchFamily="34" charset="-122"/>
                <a:cs typeface="Calibri" pitchFamily="34" charset="-120"/>
              </a:rPr>
              <a:t>Uma fonte de luz extensa cria penumbra ao redor da sombra — não é um defeito, é consequência direta da propagação retilínea.</a:t>
            </a:r>
            <a:endParaRPr lang="en-US" sz="2400" dirty="0"/>
          </a:p>
        </p:txBody>
      </p:sp>
      <p:sp>
        <p:nvSpPr>
          <p:cNvPr id="6" name="Text 3"/>
          <p:cNvSpPr txBox="1"/>
          <p:nvPr/>
        </p:nvSpPr>
        <p:spPr>
          <a:xfrm>
            <a:off x="548640" y="6419088"/>
            <a:ext cx="9144000" cy="320040"/>
          </a:xfrm>
          <a:prstGeom prst="rect">
            <a:avLst/>
          </a:prstGeom>
          <a:noFill/>
          <a:ln/>
        </p:spPr>
        <p:txBody>
          <a:bodyPr wrap="square" lIns="0" tIns="0" rIns="0" bIns="0" rtlCol="0" anchor="ctr"/>
          <a:lstStyle/>
          <a:p>
            <a:pPr indent="0" marL="0">
              <a:buNone/>
            </a:pPr>
            <a:r>
              <a:rPr lang="en-US" sz="1200" dirty="0">
                <a:solidFill>
                  <a:srgbClr val="6B6E7C"/>
                </a:solidFill>
                <a:latin typeface="Calibri" pitchFamily="34" charset="0"/>
                <a:ea typeface="Calibri" pitchFamily="34" charset="-122"/>
                <a:cs typeface="Calibri" pitchFamily="34" charset="-120"/>
              </a:rPr>
              <a:t>POSSOR · Óptica Geométrica e Física · Aula 89</a:t>
            </a:r>
            <a:endParaRPr lang="en-US" sz="1200" dirty="0"/>
          </a:p>
        </p:txBody>
      </p:sp>
      <p:sp>
        <p:nvSpPr>
          <p:cNvPr id="7" name="Text 4"/>
          <p:cNvSpPr txBox="1"/>
          <p:nvPr/>
        </p:nvSpPr>
        <p:spPr>
          <a:xfrm>
            <a:off x="11338560" y="6419088"/>
            <a:ext cx="457200" cy="320040"/>
          </a:xfrm>
          <a:prstGeom prst="rect">
            <a:avLst/>
          </a:prstGeom>
          <a:noFill/>
          <a:ln/>
        </p:spPr>
        <p:txBody>
          <a:bodyPr wrap="square" lIns="0" tIns="0" rIns="0" bIns="0" rtlCol="0" anchor="ctr"/>
          <a:lstStyle/>
          <a:p>
            <a:pPr algn="r" indent="0" marL="0">
              <a:buNone/>
            </a:pPr>
            <a:r>
              <a:rPr lang="en-US" sz="1200" dirty="0">
                <a:solidFill>
                  <a:srgbClr val="6B6E7C"/>
                </a:solidFill>
                <a:latin typeface="Calibri" pitchFamily="34" charset="0"/>
                <a:ea typeface="Calibri" pitchFamily="34" charset="-122"/>
                <a:cs typeface="Calibri" pitchFamily="34" charset="-120"/>
              </a:rPr>
              <a:t>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57200"/>
            <a:ext cx="10698480" cy="777240"/>
          </a:xfrm>
          <a:prstGeom prst="rect">
            <a:avLst/>
          </a:prstGeom>
          <a:noFill/>
          <a:ln/>
        </p:spPr>
        <p:txBody>
          <a:bodyPr wrap="square" lIns="0" tIns="0" rIns="0" bIns="0" rtlCol="0" anchor="t"/>
          <a:lstStyle/>
          <a:p>
            <a:pPr indent="0" marL="0">
              <a:buNone/>
            </a:pPr>
            <a:r>
              <a:rPr lang="en-US" sz="3000" b="1" dirty="0">
                <a:solidFill>
                  <a:srgbClr val="2A2D3A"/>
                </a:solidFill>
                <a:latin typeface="Calibri" pitchFamily="34" charset="0"/>
                <a:ea typeface="Calibri" pitchFamily="34" charset="-122"/>
                <a:cs typeface="Calibri" pitchFamily="34" charset="-120"/>
              </a:rPr>
              <a:t>Exemplo resolvido</a:t>
            </a:r>
            <a:endParaRPr lang="en-US" sz="3000" dirty="0"/>
          </a:p>
        </p:txBody>
      </p:sp>
      <p:sp>
        <p:nvSpPr>
          <p:cNvPr id="3" name="Text 1"/>
          <p:cNvSpPr txBox="1"/>
          <p:nvPr/>
        </p:nvSpPr>
        <p:spPr>
          <a:xfrm>
            <a:off x="548640" y="1554480"/>
            <a:ext cx="10698480" cy="914400"/>
          </a:xfrm>
          <a:prstGeom prst="rect">
            <a:avLst/>
          </a:prstGeom>
          <a:noFill/>
          <a:ln/>
        </p:spPr>
        <p:txBody>
          <a:bodyPr wrap="square" lIns="0" tIns="0" rIns="0" bIns="0" rtlCol="0" anchor="t"/>
          <a:lstStyle/>
          <a:p>
            <a:pPr indent="0" marL="0">
              <a:lnSpc>
                <a:spcPct val="120000"/>
              </a:lnSpc>
              <a:buNone/>
            </a:pPr>
            <a:r>
              <a:rPr lang="en-US" sz="2000" dirty="0">
                <a:solidFill>
                  <a:srgbClr val="2A2D3A"/>
                </a:solidFill>
                <a:latin typeface="Calibri" pitchFamily="34" charset="0"/>
                <a:ea typeface="Calibri" pitchFamily="34" charset="-122"/>
                <a:cs typeface="Calibri" pitchFamily="34" charset="-120"/>
              </a:rPr>
              <a:t>Uma fonte pequena (puntiforme) ilumina um objeto opaco.</a:t>
            </a:r>
            <a:endParaRPr lang="en-US" sz="2000" dirty="0"/>
          </a:p>
        </p:txBody>
      </p:sp>
      <p:sp>
        <p:nvSpPr>
          <p:cNvPr id="4" name="Shape 2"/>
          <p:cNvSpPr/>
          <p:nvPr/>
        </p:nvSpPr>
        <p:spPr>
          <a:xfrm>
            <a:off x="2212848" y="2761488"/>
            <a:ext cx="7955280" cy="2834640"/>
          </a:xfrm>
          <a:prstGeom prst="roundRect">
            <a:avLst>
              <a:gd name="adj" fmla="val 4516"/>
            </a:avLst>
          </a:prstGeom>
          <a:solidFill>
            <a:srgbClr val="E8623C"/>
          </a:solidFill>
          <a:ln/>
        </p:spPr>
      </p:sp>
      <p:sp>
        <p:nvSpPr>
          <p:cNvPr id="5" name="Shape 3"/>
          <p:cNvSpPr/>
          <p:nvPr/>
        </p:nvSpPr>
        <p:spPr>
          <a:xfrm>
            <a:off x="2103120" y="2651760"/>
            <a:ext cx="7955280" cy="2834640"/>
          </a:xfrm>
          <a:prstGeom prst="roundRect">
            <a:avLst>
              <a:gd name="adj" fmla="val 4516"/>
            </a:avLst>
          </a:prstGeom>
          <a:solidFill>
            <a:srgbClr val="F5F1EC"/>
          </a:solidFill>
          <a:ln/>
        </p:spPr>
      </p:sp>
      <p:sp>
        <p:nvSpPr>
          <p:cNvPr id="6" name="Text 4"/>
          <p:cNvSpPr txBox="1"/>
          <p:nvPr/>
        </p:nvSpPr>
        <p:spPr>
          <a:xfrm>
            <a:off x="2377440" y="2880360"/>
            <a:ext cx="7406640" cy="777240"/>
          </a:xfrm>
          <a:prstGeom prst="rect">
            <a:avLst/>
          </a:prstGeom>
          <a:noFill/>
          <a:ln/>
        </p:spPr>
        <p:txBody>
          <a:bodyPr wrap="square" lIns="0" tIns="0" rIns="0" bIns="0" rtlCol="0" anchor="ctr"/>
          <a:lstStyle/>
          <a:p>
            <a:pPr algn="ctr" indent="0" marL="0">
              <a:buNone/>
            </a:pPr>
            <a:r>
              <a:rPr lang="en-US" sz="2400" b="1" dirty="0">
                <a:solidFill>
                  <a:srgbClr val="1E2130"/>
                </a:solidFill>
                <a:latin typeface="Cambria" pitchFamily="34" charset="0"/>
                <a:ea typeface="Cambria" pitchFamily="34" charset="-122"/>
                <a:cs typeface="Cambria" pitchFamily="34" charset="-120"/>
              </a:rPr>
              <a:t>Luz bloqueada em linha reta</a:t>
            </a:r>
            <a:endParaRPr lang="en-US" sz="2400" dirty="0"/>
          </a:p>
        </p:txBody>
      </p:sp>
      <p:sp>
        <p:nvSpPr>
          <p:cNvPr id="7" name="Text 5"/>
          <p:cNvSpPr txBox="1"/>
          <p:nvPr/>
        </p:nvSpPr>
        <p:spPr>
          <a:xfrm>
            <a:off x="2377440" y="3703320"/>
            <a:ext cx="7406640" cy="777240"/>
          </a:xfrm>
          <a:prstGeom prst="rect">
            <a:avLst/>
          </a:prstGeom>
          <a:noFill/>
          <a:ln/>
        </p:spPr>
        <p:txBody>
          <a:bodyPr wrap="square" lIns="0" tIns="0" rIns="0" bIns="0" rtlCol="0" anchor="ctr"/>
          <a:lstStyle/>
          <a:p>
            <a:pPr algn="ctr" indent="0" marL="0">
              <a:buNone/>
            </a:pPr>
            <a:r>
              <a:rPr lang="en-US" sz="2400" b="1" dirty="0">
                <a:solidFill>
                  <a:srgbClr val="1E2130"/>
                </a:solidFill>
                <a:latin typeface="Cambria" pitchFamily="34" charset="0"/>
                <a:ea typeface="Cambria" pitchFamily="34" charset="-122"/>
                <a:cs typeface="Cambria" pitchFamily="34" charset="-120"/>
              </a:rPr>
              <a:t>Contorno da sombra bem definido</a:t>
            </a:r>
            <a:endParaRPr lang="en-US" sz="2400" dirty="0"/>
          </a:p>
        </p:txBody>
      </p:sp>
      <p:sp>
        <p:nvSpPr>
          <p:cNvPr id="8" name="Text 6"/>
          <p:cNvSpPr txBox="1"/>
          <p:nvPr/>
        </p:nvSpPr>
        <p:spPr>
          <a:xfrm>
            <a:off x="2377440" y="4526280"/>
            <a:ext cx="7406640" cy="777240"/>
          </a:xfrm>
          <a:prstGeom prst="rect">
            <a:avLst/>
          </a:prstGeom>
          <a:noFill/>
          <a:ln/>
        </p:spPr>
        <p:txBody>
          <a:bodyPr wrap="square" lIns="0" tIns="0" rIns="0" bIns="0" rtlCol="0" anchor="ctr"/>
          <a:lstStyle/>
          <a:p>
            <a:pPr algn="ctr" indent="0" marL="0">
              <a:buNone/>
            </a:pPr>
            <a:r>
              <a:rPr lang="en-US" sz="2400" b="1" dirty="0">
                <a:solidFill>
                  <a:srgbClr val="1E2130"/>
                </a:solidFill>
                <a:latin typeface="Cambria" pitchFamily="34" charset="0"/>
                <a:ea typeface="Cambria" pitchFamily="34" charset="-122"/>
                <a:cs typeface="Cambria" pitchFamily="34" charset="-120"/>
              </a:rPr>
              <a:t>Sem penumbra</a:t>
            </a:r>
            <a:endParaRPr lang="en-US" sz="2400" dirty="0"/>
          </a:p>
        </p:txBody>
      </p:sp>
      <p:sp>
        <p:nvSpPr>
          <p:cNvPr id="9" name="Text 7"/>
          <p:cNvSpPr txBox="1"/>
          <p:nvPr/>
        </p:nvSpPr>
        <p:spPr>
          <a:xfrm>
            <a:off x="548640" y="6419088"/>
            <a:ext cx="9144000" cy="320040"/>
          </a:xfrm>
          <a:prstGeom prst="rect">
            <a:avLst/>
          </a:prstGeom>
          <a:noFill/>
          <a:ln/>
        </p:spPr>
        <p:txBody>
          <a:bodyPr wrap="square" lIns="0" tIns="0" rIns="0" bIns="0" rtlCol="0" anchor="ctr"/>
          <a:lstStyle/>
          <a:p>
            <a:pPr indent="0" marL="0">
              <a:buNone/>
            </a:pPr>
            <a:r>
              <a:rPr lang="en-US" sz="1200" dirty="0">
                <a:solidFill>
                  <a:srgbClr val="6B6E7C"/>
                </a:solidFill>
                <a:latin typeface="Calibri" pitchFamily="34" charset="0"/>
                <a:ea typeface="Calibri" pitchFamily="34" charset="-122"/>
                <a:cs typeface="Calibri" pitchFamily="34" charset="-120"/>
              </a:rPr>
              <a:t>POSSOR · Óptica Geométrica e Física · Aula 89</a:t>
            </a:r>
            <a:endParaRPr lang="en-US" sz="1200" dirty="0"/>
          </a:p>
        </p:txBody>
      </p:sp>
      <p:sp>
        <p:nvSpPr>
          <p:cNvPr id="10" name="Text 8"/>
          <p:cNvSpPr txBox="1"/>
          <p:nvPr/>
        </p:nvSpPr>
        <p:spPr>
          <a:xfrm>
            <a:off x="11338560" y="6419088"/>
            <a:ext cx="457200" cy="320040"/>
          </a:xfrm>
          <a:prstGeom prst="rect">
            <a:avLst/>
          </a:prstGeom>
          <a:noFill/>
          <a:ln/>
        </p:spPr>
        <p:txBody>
          <a:bodyPr wrap="square" lIns="0" tIns="0" rIns="0" bIns="0" rtlCol="0" anchor="ctr"/>
          <a:lstStyle/>
          <a:p>
            <a:pPr algn="r" indent="0" marL="0">
              <a:buNone/>
            </a:pPr>
            <a:r>
              <a:rPr lang="en-US" sz="1200" dirty="0">
                <a:solidFill>
                  <a:srgbClr val="6B6E7C"/>
                </a:solidFill>
                <a:latin typeface="Calibri" pitchFamily="34" charset="0"/>
                <a:ea typeface="Calibri" pitchFamily="34" charset="-122"/>
                <a:cs typeface="Calibri" pitchFamily="34" charset="-120"/>
              </a:rPr>
              <a:t>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57200"/>
            <a:ext cx="10698480" cy="777240"/>
          </a:xfrm>
          <a:prstGeom prst="rect">
            <a:avLst/>
          </a:prstGeom>
          <a:noFill/>
          <a:ln/>
        </p:spPr>
        <p:txBody>
          <a:bodyPr wrap="square" lIns="0" tIns="0" rIns="0" bIns="0" rtlCol="0" anchor="t"/>
          <a:lstStyle/>
          <a:p>
            <a:pPr indent="0" marL="0">
              <a:buNone/>
            </a:pPr>
            <a:r>
              <a:rPr lang="en-US" sz="2600" b="1" dirty="0">
                <a:solidFill>
                  <a:srgbClr val="2A2D3A"/>
                </a:solidFill>
                <a:latin typeface="Calibri" pitchFamily="34" charset="0"/>
                <a:ea typeface="Calibri" pitchFamily="34" charset="-122"/>
                <a:cs typeface="Calibri" pitchFamily="34" charset="-120"/>
              </a:rPr>
              <a:t>Roteiro de hoje</a:t>
            </a:r>
            <a:endParaRPr lang="en-US" sz="2600" dirty="0"/>
          </a:p>
        </p:txBody>
      </p:sp>
      <p:sp>
        <p:nvSpPr>
          <p:cNvPr id="3" name="Shape 1"/>
          <p:cNvSpPr/>
          <p:nvPr/>
        </p:nvSpPr>
        <p:spPr>
          <a:xfrm>
            <a:off x="822960" y="1828800"/>
            <a:ext cx="10515600" cy="758952"/>
          </a:xfrm>
          <a:prstGeom prst="roundRect">
            <a:avLst>
              <a:gd name="adj" fmla="val 12048"/>
            </a:avLst>
          </a:prstGeom>
          <a:solidFill>
            <a:srgbClr val="F5F1EC"/>
          </a:solidFill>
          <a:ln/>
        </p:spPr>
      </p:sp>
      <p:sp>
        <p:nvSpPr>
          <p:cNvPr id="4" name="Text 2"/>
          <p:cNvSpPr txBox="1"/>
          <p:nvPr/>
        </p:nvSpPr>
        <p:spPr>
          <a:xfrm>
            <a:off x="1097280" y="1828800"/>
            <a:ext cx="548640" cy="758952"/>
          </a:xfrm>
          <a:prstGeom prst="rect">
            <a:avLst/>
          </a:prstGeom>
          <a:noFill/>
          <a:ln/>
        </p:spPr>
        <p:txBody>
          <a:bodyPr wrap="square" lIns="0" tIns="0" rIns="0" bIns="0" rtlCol="0" anchor="ctr"/>
          <a:lstStyle/>
          <a:p>
            <a:pPr indent="0" marL="0">
              <a:buNone/>
            </a:pPr>
            <a:r>
              <a:rPr lang="en-US" sz="2200" b="1" dirty="0">
                <a:solidFill>
                  <a:srgbClr val="E8623C"/>
                </a:solidFill>
                <a:latin typeface="Calibri" pitchFamily="34" charset="0"/>
                <a:ea typeface="Calibri" pitchFamily="34" charset="-122"/>
                <a:cs typeface="Calibri" pitchFamily="34" charset="-120"/>
              </a:rPr>
              <a:t>1</a:t>
            </a:r>
            <a:endParaRPr lang="en-US" sz="2200" dirty="0"/>
          </a:p>
        </p:txBody>
      </p:sp>
      <p:sp>
        <p:nvSpPr>
          <p:cNvPr id="5" name="Text 3"/>
          <p:cNvSpPr txBox="1"/>
          <p:nvPr/>
        </p:nvSpPr>
        <p:spPr>
          <a:xfrm>
            <a:off x="1828800" y="1828800"/>
            <a:ext cx="8961120" cy="758952"/>
          </a:xfrm>
          <a:prstGeom prst="rect">
            <a:avLst/>
          </a:prstGeom>
          <a:noFill/>
          <a:ln/>
        </p:spPr>
        <p:txBody>
          <a:bodyPr wrap="square" lIns="0" tIns="0" rIns="0" bIns="0" rtlCol="0" anchor="ctr"/>
          <a:lstStyle/>
          <a:p>
            <a:pPr indent="0" marL="0">
              <a:buNone/>
            </a:pPr>
            <a:r>
              <a:rPr lang="en-US" sz="2200" b="1" dirty="0">
                <a:solidFill>
                  <a:srgbClr val="2A2D3A"/>
                </a:solidFill>
                <a:latin typeface="Calibri" pitchFamily="34" charset="0"/>
                <a:ea typeface="Calibri" pitchFamily="34" charset="-122"/>
                <a:cs typeface="Calibri" pitchFamily="34" charset="-120"/>
              </a:rPr>
              <a:t>Pergunta inicial</a:t>
            </a:r>
            <a:endParaRPr lang="en-US" sz="2200" dirty="0"/>
          </a:p>
        </p:txBody>
      </p:sp>
      <p:sp>
        <p:nvSpPr>
          <p:cNvPr id="6" name="Shape 4"/>
          <p:cNvSpPr/>
          <p:nvPr/>
        </p:nvSpPr>
        <p:spPr>
          <a:xfrm>
            <a:off x="822960" y="2697480"/>
            <a:ext cx="10515600" cy="758952"/>
          </a:xfrm>
          <a:prstGeom prst="roundRect">
            <a:avLst>
              <a:gd name="adj" fmla="val 12048"/>
            </a:avLst>
          </a:prstGeom>
          <a:solidFill>
            <a:srgbClr val="FFFFFF"/>
          </a:solidFill>
          <a:ln/>
        </p:spPr>
      </p:sp>
      <p:sp>
        <p:nvSpPr>
          <p:cNvPr id="7" name="Text 5"/>
          <p:cNvSpPr txBox="1"/>
          <p:nvPr/>
        </p:nvSpPr>
        <p:spPr>
          <a:xfrm>
            <a:off x="1097280" y="2697480"/>
            <a:ext cx="548640" cy="758952"/>
          </a:xfrm>
          <a:prstGeom prst="rect">
            <a:avLst/>
          </a:prstGeom>
          <a:noFill/>
          <a:ln/>
        </p:spPr>
        <p:txBody>
          <a:bodyPr wrap="square" lIns="0" tIns="0" rIns="0" bIns="0" rtlCol="0" anchor="ctr"/>
          <a:lstStyle/>
          <a:p>
            <a:pPr indent="0" marL="0">
              <a:buNone/>
            </a:pPr>
            <a:r>
              <a:rPr lang="en-US" sz="2200" b="1" dirty="0">
                <a:solidFill>
                  <a:srgbClr val="E8623C"/>
                </a:solidFill>
                <a:latin typeface="Calibri" pitchFamily="34" charset="0"/>
                <a:ea typeface="Calibri" pitchFamily="34" charset="-122"/>
                <a:cs typeface="Calibri" pitchFamily="34" charset="-120"/>
              </a:rPr>
              <a:t>2</a:t>
            </a:r>
            <a:endParaRPr lang="en-US" sz="2200" dirty="0"/>
          </a:p>
        </p:txBody>
      </p:sp>
      <p:sp>
        <p:nvSpPr>
          <p:cNvPr id="8" name="Text 6"/>
          <p:cNvSpPr txBox="1"/>
          <p:nvPr/>
        </p:nvSpPr>
        <p:spPr>
          <a:xfrm>
            <a:off x="1828800" y="2697480"/>
            <a:ext cx="8961120" cy="758952"/>
          </a:xfrm>
          <a:prstGeom prst="rect">
            <a:avLst/>
          </a:prstGeom>
          <a:noFill/>
          <a:ln/>
        </p:spPr>
        <p:txBody>
          <a:bodyPr wrap="square" lIns="0" tIns="0" rIns="0" bIns="0" rtlCol="0" anchor="ctr"/>
          <a:lstStyle/>
          <a:p>
            <a:pPr indent="0" marL="0">
              <a:buNone/>
            </a:pPr>
            <a:r>
              <a:rPr lang="en-US" sz="2200" b="1" dirty="0">
                <a:solidFill>
                  <a:srgbClr val="2A2D3A"/>
                </a:solidFill>
                <a:latin typeface="Calibri" pitchFamily="34" charset="0"/>
                <a:ea typeface="Calibri" pitchFamily="34" charset="-122"/>
                <a:cs typeface="Calibri" pitchFamily="34" charset="-120"/>
              </a:rPr>
              <a:t>Propagação retilínea</a:t>
            </a:r>
            <a:endParaRPr lang="en-US" sz="2200" dirty="0"/>
          </a:p>
        </p:txBody>
      </p:sp>
      <p:sp>
        <p:nvSpPr>
          <p:cNvPr id="9" name="Shape 7"/>
          <p:cNvSpPr/>
          <p:nvPr/>
        </p:nvSpPr>
        <p:spPr>
          <a:xfrm>
            <a:off x="822960" y="3566160"/>
            <a:ext cx="10515600" cy="758952"/>
          </a:xfrm>
          <a:prstGeom prst="roundRect">
            <a:avLst>
              <a:gd name="adj" fmla="val 12048"/>
            </a:avLst>
          </a:prstGeom>
          <a:solidFill>
            <a:srgbClr val="F5F1EC"/>
          </a:solidFill>
          <a:ln/>
        </p:spPr>
      </p:sp>
      <p:sp>
        <p:nvSpPr>
          <p:cNvPr id="10" name="Text 8"/>
          <p:cNvSpPr txBox="1"/>
          <p:nvPr/>
        </p:nvSpPr>
        <p:spPr>
          <a:xfrm>
            <a:off x="1097280" y="3566160"/>
            <a:ext cx="548640" cy="758952"/>
          </a:xfrm>
          <a:prstGeom prst="rect">
            <a:avLst/>
          </a:prstGeom>
          <a:noFill/>
          <a:ln/>
        </p:spPr>
        <p:txBody>
          <a:bodyPr wrap="square" lIns="0" tIns="0" rIns="0" bIns="0" rtlCol="0" anchor="ctr"/>
          <a:lstStyle/>
          <a:p>
            <a:pPr indent="0" marL="0">
              <a:buNone/>
            </a:pPr>
            <a:r>
              <a:rPr lang="en-US" sz="2200" b="1" dirty="0">
                <a:solidFill>
                  <a:srgbClr val="E8623C"/>
                </a:solidFill>
                <a:latin typeface="Calibri" pitchFamily="34" charset="0"/>
                <a:ea typeface="Calibri" pitchFamily="34" charset="-122"/>
                <a:cs typeface="Calibri" pitchFamily="34" charset="-120"/>
              </a:rPr>
              <a:t>3</a:t>
            </a:r>
            <a:endParaRPr lang="en-US" sz="2200" dirty="0"/>
          </a:p>
        </p:txBody>
      </p:sp>
      <p:sp>
        <p:nvSpPr>
          <p:cNvPr id="11" name="Text 9"/>
          <p:cNvSpPr txBox="1"/>
          <p:nvPr/>
        </p:nvSpPr>
        <p:spPr>
          <a:xfrm>
            <a:off x="1828800" y="3566160"/>
            <a:ext cx="8961120" cy="758952"/>
          </a:xfrm>
          <a:prstGeom prst="rect">
            <a:avLst/>
          </a:prstGeom>
          <a:noFill/>
          <a:ln/>
        </p:spPr>
        <p:txBody>
          <a:bodyPr wrap="square" lIns="0" tIns="0" rIns="0" bIns="0" rtlCol="0" anchor="ctr"/>
          <a:lstStyle/>
          <a:p>
            <a:pPr indent="0" marL="0">
              <a:buNone/>
            </a:pPr>
            <a:r>
              <a:rPr lang="en-US" sz="2200" b="1" dirty="0">
                <a:solidFill>
                  <a:srgbClr val="2A2D3A"/>
                </a:solidFill>
                <a:latin typeface="Calibri" pitchFamily="34" charset="0"/>
                <a:ea typeface="Calibri" pitchFamily="34" charset="-122"/>
                <a:cs typeface="Calibri" pitchFamily="34" charset="-120"/>
              </a:rPr>
              <a:t>Sombra e penumbra</a:t>
            </a:r>
            <a:endParaRPr lang="en-US" sz="2200" dirty="0"/>
          </a:p>
        </p:txBody>
      </p:sp>
      <p:sp>
        <p:nvSpPr>
          <p:cNvPr id="12" name="Shape 10"/>
          <p:cNvSpPr/>
          <p:nvPr/>
        </p:nvSpPr>
        <p:spPr>
          <a:xfrm>
            <a:off x="822960" y="4434840"/>
            <a:ext cx="10515600" cy="758952"/>
          </a:xfrm>
          <a:prstGeom prst="roundRect">
            <a:avLst>
              <a:gd name="adj" fmla="val 12048"/>
            </a:avLst>
          </a:prstGeom>
          <a:solidFill>
            <a:srgbClr val="FFFFFF"/>
          </a:solidFill>
          <a:ln/>
        </p:spPr>
      </p:sp>
      <p:sp>
        <p:nvSpPr>
          <p:cNvPr id="13" name="Text 11"/>
          <p:cNvSpPr txBox="1"/>
          <p:nvPr/>
        </p:nvSpPr>
        <p:spPr>
          <a:xfrm>
            <a:off x="1097280" y="4434840"/>
            <a:ext cx="548640" cy="758952"/>
          </a:xfrm>
          <a:prstGeom prst="rect">
            <a:avLst/>
          </a:prstGeom>
          <a:noFill/>
          <a:ln/>
        </p:spPr>
        <p:txBody>
          <a:bodyPr wrap="square" lIns="0" tIns="0" rIns="0" bIns="0" rtlCol="0" anchor="ctr"/>
          <a:lstStyle/>
          <a:p>
            <a:pPr indent="0" marL="0">
              <a:buNone/>
            </a:pPr>
            <a:r>
              <a:rPr lang="en-US" sz="2200" b="1" dirty="0">
                <a:solidFill>
                  <a:srgbClr val="E8623C"/>
                </a:solidFill>
                <a:latin typeface="Calibri" pitchFamily="34" charset="0"/>
                <a:ea typeface="Calibri" pitchFamily="34" charset="-122"/>
                <a:cs typeface="Calibri" pitchFamily="34" charset="-120"/>
              </a:rPr>
              <a:t>4</a:t>
            </a:r>
            <a:endParaRPr lang="en-US" sz="2200" dirty="0"/>
          </a:p>
        </p:txBody>
      </p:sp>
      <p:sp>
        <p:nvSpPr>
          <p:cNvPr id="14" name="Text 12"/>
          <p:cNvSpPr txBox="1"/>
          <p:nvPr/>
        </p:nvSpPr>
        <p:spPr>
          <a:xfrm>
            <a:off x="1828800" y="4434840"/>
            <a:ext cx="8961120" cy="758952"/>
          </a:xfrm>
          <a:prstGeom prst="rect">
            <a:avLst/>
          </a:prstGeom>
          <a:noFill/>
          <a:ln/>
        </p:spPr>
        <p:txBody>
          <a:bodyPr wrap="square" lIns="0" tIns="0" rIns="0" bIns="0" rtlCol="0" anchor="ctr"/>
          <a:lstStyle/>
          <a:p>
            <a:pPr indent="0" marL="0">
              <a:buNone/>
            </a:pPr>
            <a:r>
              <a:rPr lang="en-US" sz="2200" b="1" dirty="0">
                <a:solidFill>
                  <a:srgbClr val="2A2D3A"/>
                </a:solidFill>
                <a:latin typeface="Calibri" pitchFamily="34" charset="0"/>
                <a:ea typeface="Calibri" pitchFamily="34" charset="-122"/>
                <a:cs typeface="Calibri" pitchFamily="34" charset="-120"/>
              </a:rPr>
              <a:t>Exercícios</a:t>
            </a:r>
            <a:endParaRPr lang="en-US" sz="2200" dirty="0"/>
          </a:p>
        </p:txBody>
      </p:sp>
      <p:sp>
        <p:nvSpPr>
          <p:cNvPr id="15" name="Text 13"/>
          <p:cNvSpPr txBox="1"/>
          <p:nvPr/>
        </p:nvSpPr>
        <p:spPr>
          <a:xfrm>
            <a:off x="548640" y="6419088"/>
            <a:ext cx="9144000" cy="320040"/>
          </a:xfrm>
          <a:prstGeom prst="rect">
            <a:avLst/>
          </a:prstGeom>
          <a:noFill/>
          <a:ln/>
        </p:spPr>
        <p:txBody>
          <a:bodyPr wrap="square" lIns="0" tIns="0" rIns="0" bIns="0" rtlCol="0" anchor="ctr"/>
          <a:lstStyle/>
          <a:p>
            <a:pPr indent="0" marL="0">
              <a:buNone/>
            </a:pPr>
            <a:r>
              <a:rPr lang="en-US" sz="1200" dirty="0">
                <a:solidFill>
                  <a:srgbClr val="6B6E7C"/>
                </a:solidFill>
                <a:latin typeface="Calibri" pitchFamily="34" charset="0"/>
                <a:ea typeface="Calibri" pitchFamily="34" charset="-122"/>
                <a:cs typeface="Calibri" pitchFamily="34" charset="-120"/>
              </a:rPr>
              <a:t>POSSOR · Óptica Geométrica e Física · Aula 89</a:t>
            </a:r>
            <a:endParaRPr lang="en-US" sz="1200" dirty="0"/>
          </a:p>
        </p:txBody>
      </p:sp>
      <p:sp>
        <p:nvSpPr>
          <p:cNvPr id="16" name="Text 14"/>
          <p:cNvSpPr txBox="1"/>
          <p:nvPr/>
        </p:nvSpPr>
        <p:spPr>
          <a:xfrm>
            <a:off x="11338560" y="6419088"/>
            <a:ext cx="457200" cy="320040"/>
          </a:xfrm>
          <a:prstGeom prst="rect">
            <a:avLst/>
          </a:prstGeom>
          <a:noFill/>
          <a:ln/>
        </p:spPr>
        <p:txBody>
          <a:bodyPr wrap="square" lIns="0" tIns="0" rIns="0" bIns="0" rtlCol="0" anchor="ctr"/>
          <a:lstStyle/>
          <a:p>
            <a:pPr algn="r" indent="0" marL="0">
              <a:buNone/>
            </a:pPr>
            <a:r>
              <a:rPr lang="en-US" sz="1200" dirty="0">
                <a:solidFill>
                  <a:srgbClr val="6B6E7C"/>
                </a:solidFill>
                <a:latin typeface="Calibri" pitchFamily="34" charset="0"/>
                <a:ea typeface="Calibri" pitchFamily="34" charset="-122"/>
                <a:cs typeface="Calibri" pitchFamily="34" charset="-120"/>
              </a:rPr>
              <a:t>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57200"/>
            <a:ext cx="10698480" cy="777240"/>
          </a:xfrm>
          <a:prstGeom prst="rect">
            <a:avLst/>
          </a:prstGeom>
          <a:noFill/>
          <a:ln/>
        </p:spPr>
        <p:txBody>
          <a:bodyPr wrap="square" lIns="0" tIns="0" rIns="0" bIns="0" rtlCol="0" anchor="t"/>
          <a:lstStyle/>
          <a:p>
            <a:pPr indent="0" marL="0">
              <a:buNone/>
            </a:pPr>
            <a:r>
              <a:rPr lang="en-US" sz="2600" b="1" dirty="0">
                <a:solidFill>
                  <a:srgbClr val="2A2D3A"/>
                </a:solidFill>
                <a:latin typeface="Calibri" pitchFamily="34" charset="0"/>
                <a:ea typeface="Calibri" pitchFamily="34" charset="-122"/>
                <a:cs typeface="Calibri" pitchFamily="34" charset="-120"/>
              </a:rPr>
              <a:t>Hora dos Exercícios — Fixação</a:t>
            </a:r>
            <a:endParaRPr lang="en-US" sz="2600" dirty="0"/>
          </a:p>
        </p:txBody>
      </p:sp>
      <p:sp>
        <p:nvSpPr>
          <p:cNvPr id="3" name="Shape 1"/>
          <p:cNvSpPr/>
          <p:nvPr/>
        </p:nvSpPr>
        <p:spPr>
          <a:xfrm>
            <a:off x="9418320" y="457200"/>
            <a:ext cx="960120" cy="960120"/>
          </a:xfrm>
          <a:prstGeom prst="ellipse">
            <a:avLst/>
          </a:prstGeom>
          <a:solidFill>
            <a:srgbClr val="F5F1EC"/>
          </a:solidFill>
          <a:ln/>
        </p:spPr>
      </p:sp>
      <p:pic>
        <p:nvPicPr>
          <p:cNvPr id="4" name="Image 0" descr="preencoded.png">    </p:cNvPr>
          <p:cNvPicPr>
            <a:picLocks noChangeAspect="1"/>
          </p:cNvPicPr>
          <p:nvPr/>
        </p:nvPicPr>
        <p:blipFill>
          <a:blip r:embed="rId1"/>
          <a:stretch>
            <a:fillRect/>
          </a:stretch>
        </p:blipFill>
        <p:spPr>
          <a:xfrm>
            <a:off x="9543136" y="582016"/>
            <a:ext cx="710489" cy="710489"/>
          </a:xfrm>
          <a:prstGeom prst="rect">
            <a:avLst/>
          </a:prstGeom>
        </p:spPr>
      </p:pic>
      <p:sp>
        <p:nvSpPr>
          <p:cNvPr id="5" name="Text 2"/>
          <p:cNvSpPr txBox="1"/>
          <p:nvPr/>
        </p:nvSpPr>
        <p:spPr>
          <a:xfrm>
            <a:off x="548640" y="1600200"/>
            <a:ext cx="3657600" cy="365760"/>
          </a:xfrm>
          <a:prstGeom prst="rect">
            <a:avLst/>
          </a:prstGeom>
          <a:noFill/>
          <a:ln/>
        </p:spPr>
        <p:txBody>
          <a:bodyPr wrap="square" lIns="0" tIns="0" rIns="0" bIns="0" rtlCol="0" anchor="ctr"/>
          <a:lstStyle/>
          <a:p>
            <a:pPr indent="0" marL="0">
              <a:buNone/>
            </a:pPr>
            <a:r>
              <a:rPr lang="en-US" sz="1500" b="1" dirty="0">
                <a:solidFill>
                  <a:srgbClr val="E8623C"/>
                </a:solidFill>
                <a:latin typeface="Calibri" pitchFamily="34" charset="0"/>
                <a:ea typeface="Calibri" pitchFamily="34" charset="-122"/>
                <a:cs typeface="Calibri" pitchFamily="34" charset="-120"/>
              </a:rPr>
              <a:t>QUESTÃO 1</a:t>
            </a:r>
            <a:endParaRPr lang="en-US" sz="1500" dirty="0"/>
          </a:p>
        </p:txBody>
      </p:sp>
      <p:sp>
        <p:nvSpPr>
          <p:cNvPr id="6" name="Shape 3"/>
          <p:cNvSpPr/>
          <p:nvPr/>
        </p:nvSpPr>
        <p:spPr>
          <a:xfrm>
            <a:off x="658368" y="2121408"/>
            <a:ext cx="10698480" cy="1920240"/>
          </a:xfrm>
          <a:prstGeom prst="roundRect">
            <a:avLst>
              <a:gd name="adj" fmla="val 6667"/>
            </a:avLst>
          </a:prstGeom>
          <a:solidFill>
            <a:srgbClr val="E8623C"/>
          </a:solidFill>
          <a:ln/>
        </p:spPr>
      </p:sp>
      <p:sp>
        <p:nvSpPr>
          <p:cNvPr id="7" name="Shape 4"/>
          <p:cNvSpPr/>
          <p:nvPr/>
        </p:nvSpPr>
        <p:spPr>
          <a:xfrm>
            <a:off x="548640" y="2011680"/>
            <a:ext cx="10698480" cy="1920240"/>
          </a:xfrm>
          <a:prstGeom prst="roundRect">
            <a:avLst>
              <a:gd name="adj" fmla="val 6667"/>
            </a:avLst>
          </a:prstGeom>
          <a:solidFill>
            <a:srgbClr val="F5F1EC"/>
          </a:solidFill>
          <a:ln/>
        </p:spPr>
      </p:sp>
      <p:sp>
        <p:nvSpPr>
          <p:cNvPr id="8" name="Text 5"/>
          <p:cNvSpPr txBox="1"/>
          <p:nvPr/>
        </p:nvSpPr>
        <p:spPr>
          <a:xfrm>
            <a:off x="822960" y="2194560"/>
            <a:ext cx="10149840" cy="1554480"/>
          </a:xfrm>
          <a:prstGeom prst="rect">
            <a:avLst/>
          </a:prstGeom>
          <a:noFill/>
          <a:ln/>
        </p:spPr>
        <p:txBody>
          <a:bodyPr wrap="square" lIns="0" tIns="0" rIns="0" bIns="0" rtlCol="0" anchor="t"/>
          <a:lstStyle/>
          <a:p>
            <a:pPr indent="0" marL="0">
              <a:buNone/>
            </a:pPr>
            <a:r>
              <a:rPr lang="en-US" sz="1900" dirty="0">
                <a:solidFill>
                  <a:srgbClr val="2A2D3A"/>
                </a:solidFill>
                <a:latin typeface="Calibri" pitchFamily="34" charset="0"/>
                <a:ea typeface="Calibri" pitchFamily="34" charset="-122"/>
                <a:cs typeface="Calibri" pitchFamily="34" charset="-120"/>
              </a:rPr>
              <a:t>Explique, usando o princípio da propagação retilínea, por que conseguimos usar objetos opacos para criar sombras com contornos bem definidos.</a:t>
            </a:r>
            <a:endParaRPr lang="en-US" sz="1900" dirty="0"/>
          </a:p>
        </p:txBody>
      </p:sp>
      <p:sp>
        <p:nvSpPr>
          <p:cNvPr id="9" name="Text 6"/>
          <p:cNvSpPr txBox="1"/>
          <p:nvPr/>
        </p:nvSpPr>
        <p:spPr>
          <a:xfrm>
            <a:off x="548640" y="4343400"/>
            <a:ext cx="2743200" cy="365760"/>
          </a:xfrm>
          <a:prstGeom prst="rect">
            <a:avLst/>
          </a:prstGeom>
          <a:noFill/>
          <a:ln/>
        </p:spPr>
        <p:txBody>
          <a:bodyPr wrap="square" lIns="0" tIns="0" rIns="0" bIns="0" rtlCol="0" anchor="ctr"/>
          <a:lstStyle/>
          <a:p>
            <a:pPr indent="0" marL="0">
              <a:buNone/>
            </a:pPr>
            <a:r>
              <a:rPr lang="en-US" sz="1500" b="1" dirty="0">
                <a:solidFill>
                  <a:srgbClr val="E8623C"/>
                </a:solidFill>
                <a:latin typeface="Calibri" pitchFamily="34" charset="0"/>
                <a:ea typeface="Calibri" pitchFamily="34" charset="-122"/>
                <a:cs typeface="Calibri" pitchFamily="34" charset="-120"/>
              </a:rPr>
              <a:t>💡 Dica</a:t>
            </a:r>
            <a:endParaRPr lang="en-US" sz="1500" dirty="0"/>
          </a:p>
        </p:txBody>
      </p:sp>
      <p:sp>
        <p:nvSpPr>
          <p:cNvPr id="10" name="Text 7"/>
          <p:cNvSpPr txBox="1"/>
          <p:nvPr/>
        </p:nvSpPr>
        <p:spPr>
          <a:xfrm>
            <a:off x="548640" y="4754880"/>
            <a:ext cx="10149840" cy="914400"/>
          </a:xfrm>
          <a:prstGeom prst="rect">
            <a:avLst/>
          </a:prstGeom>
          <a:noFill/>
          <a:ln/>
        </p:spPr>
        <p:txBody>
          <a:bodyPr wrap="square" lIns="0" tIns="0" rIns="0" bIns="0" rtlCol="0" anchor="t"/>
          <a:lstStyle/>
          <a:p>
            <a:pPr indent="0" marL="0">
              <a:buNone/>
            </a:pPr>
            <a:r>
              <a:rPr lang="en-US" sz="1600" i="1" dirty="0">
                <a:solidFill>
                  <a:srgbClr val="2A2D3A"/>
                </a:solidFill>
                <a:latin typeface="Calibri" pitchFamily="34" charset="0"/>
                <a:ea typeface="Calibri" pitchFamily="34" charset="-122"/>
                <a:cs typeface="Calibri" pitchFamily="34" charset="-120"/>
              </a:rPr>
              <a:t>Pergunte: a fonte de luz é pequena (puntiforme) ou grande (extensa)? Isso decide se há penumbra.</a:t>
            </a:r>
            <a:endParaRPr lang="en-US" sz="1600" dirty="0"/>
          </a:p>
        </p:txBody>
      </p:sp>
      <p:sp>
        <p:nvSpPr>
          <p:cNvPr id="11" name="Text 8"/>
          <p:cNvSpPr txBox="1"/>
          <p:nvPr/>
        </p:nvSpPr>
        <p:spPr>
          <a:xfrm>
            <a:off x="548640" y="6419088"/>
            <a:ext cx="9144000" cy="320040"/>
          </a:xfrm>
          <a:prstGeom prst="rect">
            <a:avLst/>
          </a:prstGeom>
          <a:noFill/>
          <a:ln/>
        </p:spPr>
        <p:txBody>
          <a:bodyPr wrap="square" lIns="0" tIns="0" rIns="0" bIns="0" rtlCol="0" anchor="ctr"/>
          <a:lstStyle/>
          <a:p>
            <a:pPr indent="0" marL="0">
              <a:buNone/>
            </a:pPr>
            <a:r>
              <a:rPr lang="en-US" sz="1200" dirty="0">
                <a:solidFill>
                  <a:srgbClr val="6B6E7C"/>
                </a:solidFill>
                <a:latin typeface="Calibri" pitchFamily="34" charset="0"/>
                <a:ea typeface="Calibri" pitchFamily="34" charset="-122"/>
                <a:cs typeface="Calibri" pitchFamily="34" charset="-120"/>
              </a:rPr>
              <a:t>POSSOR · Óptica Geométrica e Física · Aula 89</a:t>
            </a:r>
            <a:endParaRPr lang="en-US" sz="1200" dirty="0"/>
          </a:p>
        </p:txBody>
      </p:sp>
      <p:sp>
        <p:nvSpPr>
          <p:cNvPr id="12" name="Text 9"/>
          <p:cNvSpPr txBox="1"/>
          <p:nvPr/>
        </p:nvSpPr>
        <p:spPr>
          <a:xfrm>
            <a:off x="11338560" y="6419088"/>
            <a:ext cx="457200" cy="320040"/>
          </a:xfrm>
          <a:prstGeom prst="rect">
            <a:avLst/>
          </a:prstGeom>
          <a:noFill/>
          <a:ln/>
        </p:spPr>
        <p:txBody>
          <a:bodyPr wrap="square" lIns="0" tIns="0" rIns="0" bIns="0" rtlCol="0" anchor="ctr"/>
          <a:lstStyle/>
          <a:p>
            <a:pPr algn="r" indent="0" marL="0">
              <a:buNone/>
            </a:pPr>
            <a:r>
              <a:rPr lang="en-US" sz="1200" dirty="0">
                <a:solidFill>
                  <a:srgbClr val="6B6E7C"/>
                </a:solidFill>
                <a:latin typeface="Calibri" pitchFamily="34" charset="0"/>
                <a:ea typeface="Calibri" pitchFamily="34" charset="-122"/>
                <a:cs typeface="Calibri" pitchFamily="34" charset="-120"/>
              </a:rPr>
              <a:t>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E2130"/>
        </a:solidFill>
      </p:bgPr>
    </p:bg>
    <p:spTree>
      <p:nvGrpSpPr>
        <p:cNvPr id="1" name=""/>
        <p:cNvGrpSpPr/>
        <p:nvPr/>
      </p:nvGrpSpPr>
      <p:grpSpPr>
        <a:xfrm>
          <a:off x="0" y="0"/>
          <a:ext cx="0" cy="0"/>
          <a:chOff x="0" y="0"/>
          <a:chExt cx="0" cy="0"/>
        </a:xfrm>
      </p:grpSpPr>
      <p:sp>
        <p:nvSpPr>
          <p:cNvPr id="2" name="Shape 0"/>
          <p:cNvSpPr/>
          <p:nvPr/>
        </p:nvSpPr>
        <p:spPr>
          <a:xfrm>
            <a:off x="9509760" y="457200"/>
            <a:ext cx="1005840" cy="1005840"/>
          </a:xfrm>
          <a:prstGeom prst="ellipse">
            <a:avLst/>
          </a:prstGeom>
          <a:solidFill>
            <a:srgbClr val="E8623C"/>
          </a:solidFill>
          <a:ln/>
        </p:spPr>
      </p:sp>
      <p:pic>
        <p:nvPicPr>
          <p:cNvPr id="3" name="Image 0" descr="preencoded.png">    </p:cNvPr>
          <p:cNvPicPr>
            <a:picLocks noChangeAspect="1"/>
          </p:cNvPicPr>
          <p:nvPr/>
        </p:nvPicPr>
        <p:blipFill>
          <a:blip r:embed="rId1"/>
          <a:stretch>
            <a:fillRect/>
          </a:stretch>
        </p:blipFill>
        <p:spPr>
          <a:xfrm>
            <a:off x="9640519" y="587959"/>
            <a:ext cx="744322" cy="744322"/>
          </a:xfrm>
          <a:prstGeom prst="rect">
            <a:avLst/>
          </a:prstGeom>
        </p:spPr>
      </p:pic>
      <p:sp>
        <p:nvSpPr>
          <p:cNvPr id="4" name="Text 1"/>
          <p:cNvSpPr txBox="1"/>
          <p:nvPr/>
        </p:nvSpPr>
        <p:spPr>
          <a:xfrm>
            <a:off x="731520" y="594360"/>
            <a:ext cx="8229600" cy="640080"/>
          </a:xfrm>
          <a:prstGeom prst="rect">
            <a:avLst/>
          </a:prstGeom>
          <a:noFill/>
          <a:ln/>
        </p:spPr>
        <p:txBody>
          <a:bodyPr wrap="square" lIns="0" tIns="0" rIns="0" bIns="0" rtlCol="0" anchor="ctr"/>
          <a:lstStyle/>
          <a:p>
            <a:pPr indent="0" marL="0">
              <a:buNone/>
            </a:pPr>
            <a:r>
              <a:rPr lang="en-US" sz="2800" b="1" dirty="0">
                <a:solidFill>
                  <a:srgbClr val="FFFFFF"/>
                </a:solidFill>
                <a:latin typeface="Calibri" pitchFamily="34" charset="0"/>
                <a:ea typeface="Calibri" pitchFamily="34" charset="-122"/>
                <a:cs typeface="Calibri" pitchFamily="34" charset="-120"/>
              </a:rPr>
              <a:t>Gabarito e Encerramento</a:t>
            </a:r>
            <a:endParaRPr lang="en-US" sz="2800" dirty="0"/>
          </a:p>
        </p:txBody>
      </p:sp>
      <p:sp>
        <p:nvSpPr>
          <p:cNvPr id="5" name="Text 2"/>
          <p:cNvSpPr txBox="1"/>
          <p:nvPr/>
        </p:nvSpPr>
        <p:spPr>
          <a:xfrm>
            <a:off x="731520" y="1600200"/>
            <a:ext cx="3657600" cy="365760"/>
          </a:xfrm>
          <a:prstGeom prst="rect">
            <a:avLst/>
          </a:prstGeom>
          <a:noFill/>
          <a:ln/>
        </p:spPr>
        <p:txBody>
          <a:bodyPr wrap="square" lIns="0" tIns="0" rIns="0" bIns="0" rtlCol="0" anchor="ctr"/>
          <a:lstStyle/>
          <a:p>
            <a:pPr indent="0" marL="0">
              <a:buNone/>
            </a:pPr>
            <a:r>
              <a:rPr lang="en-US" sz="1500" b="1" dirty="0">
                <a:solidFill>
                  <a:srgbClr val="E8623C"/>
                </a:solidFill>
                <a:latin typeface="Calibri" pitchFamily="34" charset="0"/>
                <a:ea typeface="Calibri" pitchFamily="34" charset="-122"/>
                <a:cs typeface="Calibri" pitchFamily="34" charset="-120"/>
              </a:rPr>
              <a:t>Resposta</a:t>
            </a:r>
            <a:endParaRPr lang="en-US" sz="1500" dirty="0"/>
          </a:p>
        </p:txBody>
      </p:sp>
      <p:sp>
        <p:nvSpPr>
          <p:cNvPr id="6" name="Text 3"/>
          <p:cNvSpPr txBox="1"/>
          <p:nvPr/>
        </p:nvSpPr>
        <p:spPr>
          <a:xfrm>
            <a:off x="731520" y="1965960"/>
            <a:ext cx="10515600" cy="1188720"/>
          </a:xfrm>
          <a:prstGeom prst="rect">
            <a:avLst/>
          </a:prstGeom>
          <a:noFill/>
          <a:ln/>
        </p:spPr>
        <p:txBody>
          <a:bodyPr wrap="square" lIns="0" tIns="0" rIns="0" bIns="0" rtlCol="0" anchor="t"/>
          <a:lstStyle/>
          <a:p>
            <a:pPr indent="0" marL="0">
              <a:lnSpc>
                <a:spcPct val="120000"/>
              </a:lnSpc>
              <a:buNone/>
            </a:pPr>
            <a:r>
              <a:rPr lang="en-US" sz="1800" dirty="0">
                <a:solidFill>
                  <a:srgbClr val="D8DAE6"/>
                </a:solidFill>
                <a:latin typeface="Calibri" pitchFamily="34" charset="0"/>
                <a:ea typeface="Calibri" pitchFamily="34" charset="-122"/>
                <a:cs typeface="Calibri" pitchFamily="34" charset="-120"/>
              </a:rPr>
              <a:t>Como a luz se propaga em linha reta num meio homogêneo, os raios de luz que incidem sobre um objeto opaco são bloqueados de forma previsível, criando uma região de sombra com um contorno geométrico bem definido, projeção do contorno do objeto.</a:t>
            </a:r>
            <a:endParaRPr lang="en-US" sz="1800" dirty="0"/>
          </a:p>
        </p:txBody>
      </p:sp>
      <p:sp>
        <p:nvSpPr>
          <p:cNvPr id="7" name="Text 4"/>
          <p:cNvSpPr txBox="1"/>
          <p:nvPr/>
        </p:nvSpPr>
        <p:spPr>
          <a:xfrm>
            <a:off x="731520" y="3383280"/>
            <a:ext cx="3657600" cy="365760"/>
          </a:xfrm>
          <a:prstGeom prst="rect">
            <a:avLst/>
          </a:prstGeom>
          <a:noFill/>
          <a:ln/>
        </p:spPr>
        <p:txBody>
          <a:bodyPr wrap="square" lIns="0" tIns="0" rIns="0" bIns="0" rtlCol="0" anchor="ctr"/>
          <a:lstStyle/>
          <a:p>
            <a:pPr indent="0" marL="0">
              <a:buNone/>
            </a:pPr>
            <a:r>
              <a:rPr lang="en-US" sz="1500" b="1" dirty="0">
                <a:solidFill>
                  <a:srgbClr val="E8623C"/>
                </a:solidFill>
                <a:latin typeface="Calibri" pitchFamily="34" charset="0"/>
                <a:ea typeface="Calibri" pitchFamily="34" charset="-122"/>
                <a:cs typeface="Calibri" pitchFamily="34" charset="-120"/>
              </a:rPr>
              <a:t>Resumo da Aula</a:t>
            </a:r>
            <a:endParaRPr lang="en-US" sz="1500" dirty="0"/>
          </a:p>
        </p:txBody>
      </p:sp>
      <p:sp>
        <p:nvSpPr>
          <p:cNvPr id="8" name="Text 5"/>
          <p:cNvSpPr txBox="1"/>
          <p:nvPr/>
        </p:nvSpPr>
        <p:spPr>
          <a:xfrm>
            <a:off x="731520" y="3749040"/>
            <a:ext cx="10515600" cy="502920"/>
          </a:xfrm>
          <a:prstGeom prst="rect">
            <a:avLst/>
          </a:prstGeom>
          <a:noFill/>
          <a:ln/>
        </p:spPr>
        <p:txBody>
          <a:bodyPr wrap="square" lIns="0" tIns="0" rIns="0" bIns="0" rtlCol="0" anchor="t"/>
          <a:lstStyle/>
          <a:p>
            <a:pPr indent="0" marL="0">
              <a:buNone/>
            </a:pPr>
            <a:r>
              <a:rPr lang="en-US" sz="1800" dirty="0">
                <a:solidFill>
                  <a:srgbClr val="D8DAE6"/>
                </a:solidFill>
                <a:latin typeface="Calibri" pitchFamily="34" charset="0"/>
                <a:ea typeface="Calibri" pitchFamily="34" charset="-122"/>
                <a:cs typeface="Calibri" pitchFamily="34" charset="-120"/>
              </a:rPr>
              <a:t>Raio de luz é uma linha ideal; feixe é um conjunto de raios.</a:t>
            </a:r>
            <a:endParaRPr lang="en-US" sz="1800" dirty="0"/>
          </a:p>
        </p:txBody>
      </p:sp>
      <p:sp>
        <p:nvSpPr>
          <p:cNvPr id="9" name="Text 6"/>
          <p:cNvSpPr txBox="1"/>
          <p:nvPr/>
        </p:nvSpPr>
        <p:spPr>
          <a:xfrm>
            <a:off x="731520" y="4343400"/>
            <a:ext cx="10515600" cy="914400"/>
          </a:xfrm>
          <a:prstGeom prst="rect">
            <a:avLst/>
          </a:prstGeom>
          <a:noFill/>
          <a:ln/>
        </p:spPr>
        <p:txBody>
          <a:bodyPr wrap="square" lIns="0" tIns="0" rIns="0" bIns="0" rtlCol="0" anchor="t"/>
          <a:lstStyle/>
          <a:p>
            <a:pPr indent="0" marL="0">
              <a:lnSpc>
                <a:spcPct val="125000"/>
              </a:lnSpc>
              <a:spcAft>
                <a:spcPts val="1400"/>
              </a:spcAft>
              <a:buNone/>
            </a:pPr>
            <a:r>
              <a:rPr lang="en-US" sz="1800" dirty="0">
                <a:solidFill>
                  <a:srgbClr val="D8DAE6"/>
                </a:solidFill>
                <a:latin typeface="Calibri" pitchFamily="34" charset="0"/>
                <a:ea typeface="Calibri" pitchFamily="34" charset="-122"/>
                <a:cs typeface="Calibri" pitchFamily="34" charset="-120"/>
              </a:rPr>
              <a:t>•  Fonte grande gera penumbra; fonte pequena, sombra nítida.</a:t>
            </a:r>
            <a:endParaRPr lang="en-US" sz="1800" dirty="0"/>
          </a:p>
        </p:txBody>
      </p:sp>
      <p:sp>
        <p:nvSpPr>
          <p:cNvPr id="10" name="Text 7"/>
          <p:cNvSpPr txBox="1"/>
          <p:nvPr/>
        </p:nvSpPr>
        <p:spPr>
          <a:xfrm>
            <a:off x="731520" y="5760720"/>
            <a:ext cx="10515600" cy="548640"/>
          </a:xfrm>
          <a:prstGeom prst="rect">
            <a:avLst/>
          </a:prstGeom>
          <a:noFill/>
          <a:ln/>
        </p:spPr>
        <p:txBody>
          <a:bodyPr wrap="square" lIns="0" tIns="0" rIns="0" bIns="0" rtlCol="0" anchor="ctr"/>
          <a:lstStyle/>
          <a:p>
            <a:pPr indent="0" marL="0">
              <a:buNone/>
            </a:pPr>
            <a:r>
              <a:rPr lang="en-US" sz="1600" i="1" dirty="0">
                <a:solidFill>
                  <a:srgbClr val="C9CCDA"/>
                </a:solidFill>
                <a:latin typeface="Calibri" pitchFamily="34" charset="0"/>
                <a:ea typeface="Calibri" pitchFamily="34" charset="-122"/>
                <a:cs typeface="Calibri" pitchFamily="34" charset="-120"/>
              </a:rPr>
              <a:t>Próxima aula: Fenômenos Ópticos (Transparência, reflexão e absorção).</a:t>
            </a:r>
            <a:endParaRPr lang="en-US" sz="1600" dirty="0"/>
          </a:p>
        </p:txBody>
      </p:sp>
      <p:sp>
        <p:nvSpPr>
          <p:cNvPr id="11" name="Text 8"/>
          <p:cNvSpPr txBox="1"/>
          <p:nvPr/>
        </p:nvSpPr>
        <p:spPr>
          <a:xfrm>
            <a:off x="548640" y="6419088"/>
            <a:ext cx="9144000" cy="320040"/>
          </a:xfrm>
          <a:prstGeom prst="rect">
            <a:avLst/>
          </a:prstGeom>
          <a:noFill/>
          <a:ln/>
        </p:spPr>
        <p:txBody>
          <a:bodyPr wrap="square" lIns="0" tIns="0" rIns="0" bIns="0" rtlCol="0" anchor="ctr"/>
          <a:lstStyle/>
          <a:p>
            <a:pPr indent="0" marL="0">
              <a:buNone/>
            </a:pPr>
            <a:r>
              <a:rPr lang="en-US" sz="1200" dirty="0">
                <a:solidFill>
                  <a:srgbClr val="6B6E7C"/>
                </a:solidFill>
                <a:latin typeface="Calibri" pitchFamily="34" charset="0"/>
                <a:ea typeface="Calibri" pitchFamily="34" charset="-122"/>
                <a:cs typeface="Calibri" pitchFamily="34" charset="-120"/>
              </a:rPr>
              <a:t>POSSOR · Óptica Geométrica e Física · Aula 89</a:t>
            </a:r>
            <a:endParaRPr lang="en-US" sz="1200" dirty="0"/>
          </a:p>
        </p:txBody>
      </p:sp>
      <p:sp>
        <p:nvSpPr>
          <p:cNvPr id="12" name="Text 9"/>
          <p:cNvSpPr txBox="1"/>
          <p:nvPr/>
        </p:nvSpPr>
        <p:spPr>
          <a:xfrm>
            <a:off x="11338560" y="6419088"/>
            <a:ext cx="457200" cy="320040"/>
          </a:xfrm>
          <a:prstGeom prst="rect">
            <a:avLst/>
          </a:prstGeom>
          <a:noFill/>
          <a:ln/>
        </p:spPr>
        <p:txBody>
          <a:bodyPr wrap="square" lIns="0" tIns="0" rIns="0" bIns="0" rtlCol="0" anchor="ctr"/>
          <a:lstStyle/>
          <a:p>
            <a:pPr algn="r" indent="0" marL="0">
              <a:buNone/>
            </a:pPr>
            <a:r>
              <a:rPr lang="en-US" sz="1200" dirty="0">
                <a:solidFill>
                  <a:srgbClr val="6B6E7C"/>
                </a:solidFill>
                <a:latin typeface="Calibri" pitchFamily="34" charset="0"/>
                <a:ea typeface="Calibri" pitchFamily="34" charset="-122"/>
                <a:cs typeface="Calibri" pitchFamily="34" charset="-120"/>
              </a:rPr>
              <a:t>9</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2026-09-07T22:52:28Z</dcterms:created>
  <dcterms:modified xsi:type="dcterms:W3CDTF">2026-09-07T22:52:28Z</dcterms:modified>
</cp:coreProperties>
</file>