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5D1C94-E0D7-4DE7-A188-80C632126B59}" v="2" dt="2026-09-03T23:09:16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10:48.519" v="10" actId="1076"/>
      <pc:docMkLst>
        <pc:docMk/>
      </pc:docMkLst>
      <pc:sldChg chg="modSp mod">
        <pc:chgData name="Marcos Oliveira" userId="80e6a4d8f6082d78" providerId="LiveId" clId="{3451CDAF-3C47-4B5C-BFB8-180CCD0EFD35}" dt="2026-09-03T23:08:37.355" v="0" actId="107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08:37.355" v="0" actId="1076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">
        <pc:chgData name="Marcos Oliveira" userId="80e6a4d8f6082d78" providerId="LiveId" clId="{3451CDAF-3C47-4B5C-BFB8-180CCD0EFD35}" dt="2026-09-03T23:09:56.745" v="7" actId="255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3T23:09:36.691" v="5" actId="255"/>
          <ac:spMkLst>
            <pc:docMk/>
            <pc:sldMk cId="0" sldId="257"/>
            <ac:spMk id="3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3:09:16.441" v="4" actId="165"/>
          <ac:spMkLst>
            <pc:docMk/>
            <pc:sldMk cId="0" sldId="257"/>
            <ac:spMk id="4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3:09:56.745" v="7" actId="255"/>
          <ac:spMkLst>
            <pc:docMk/>
            <pc:sldMk cId="0" sldId="257"/>
            <ac:spMk id="5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3:09:56.745" v="7" actId="255"/>
          <ac:spMkLst>
            <pc:docMk/>
            <pc:sldMk cId="0" sldId="257"/>
            <ac:spMk id="6" creationId="{00000000-0000-0000-0000-000000000000}"/>
          </ac:spMkLst>
        </pc:spChg>
        <pc:grpChg chg="add del mod">
          <ac:chgData name="Marcos Oliveira" userId="80e6a4d8f6082d78" providerId="LiveId" clId="{3451CDAF-3C47-4B5C-BFB8-180CCD0EFD35}" dt="2026-09-03T23:09:16.441" v="4" actId="165"/>
          <ac:grpSpMkLst>
            <pc:docMk/>
            <pc:sldMk cId="0" sldId="257"/>
            <ac:grpSpMk id="9" creationId="{CE6823C9-4CA7-428A-3729-D40116024075}"/>
          </ac:grpSpMkLst>
        </pc:grpChg>
      </pc:sldChg>
      <pc:sldChg chg="modSp mod">
        <pc:chgData name="Marcos Oliveira" userId="80e6a4d8f6082d78" providerId="LiveId" clId="{3451CDAF-3C47-4B5C-BFB8-180CCD0EFD35}" dt="2026-09-03T23:10:48.519" v="10" actId="107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23:10:48.519" v="10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0:40.103" v="9" actId="107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0:29.187" v="8" actId="107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3T23:10:29.187" v="8" actId="1076"/>
          <ac:spMkLst>
            <pc:docMk/>
            <pc:sldMk cId="0" sldId="264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292608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 i="0" dirty="0">
                <a:solidFill>
                  <a:srgbClr val="FFFFFF"/>
                </a:solidFill>
                <a:latin typeface="Cambria"/>
              </a:rPr>
              <a:t>10ᵃᵇ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Potências de Base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Potenciação e radiciação aplicadas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Por que Dominar Potenciação e Radiciação de Potências de Dez?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 i="0" dirty="0" err="1">
                <a:solidFill>
                  <a:srgbClr val="2A2D3A"/>
                </a:solidFill>
                <a:latin typeface="Calibri"/>
              </a:rPr>
              <a:t>Já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sabemos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multiplicar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e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dividir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potências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dez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,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somando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ou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subtraindo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expoentes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(Aula 7). Mas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na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Física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real,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muitas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grandezas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aparecem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elevadas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ao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quadrado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ou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ao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cubo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—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área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, volume,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energia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cinética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— e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precisamos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saber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calcular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isso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sem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perder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o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controle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da mantissa e do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expoente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.
Esta aula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ensina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como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elevar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uma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potência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de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dez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a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outra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potência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, e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como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extrair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sua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b="0" i="0" dirty="0" err="1">
                <a:solidFill>
                  <a:srgbClr val="2A2D3A"/>
                </a:solidFill>
                <a:latin typeface="Calibri"/>
              </a:rPr>
              <a:t>raiz</a:t>
            </a:r>
            <a:r>
              <a:rPr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310896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96112" y="329184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 err="1">
                <a:solidFill>
                  <a:srgbClr val="6B6E7C"/>
                </a:solidFill>
                <a:latin typeface="Calibri"/>
              </a:rPr>
              <a:t>Área</a:t>
            </a:r>
            <a:r>
              <a:rPr sz="2000" b="1" i="0" dirty="0">
                <a:solidFill>
                  <a:srgbClr val="6B6E7C"/>
                </a:solidFill>
                <a:latin typeface="Calibri"/>
              </a:rPr>
              <a:t> de um </a:t>
            </a:r>
            <a:r>
              <a:rPr sz="2000" b="1" i="0" dirty="0" err="1">
                <a:solidFill>
                  <a:srgbClr val="6B6E7C"/>
                </a:solidFill>
                <a:latin typeface="Calibri"/>
              </a:rPr>
              <a:t>terreno</a:t>
            </a:r>
            <a:r>
              <a:rPr sz="2000" b="1" i="0" dirty="0">
                <a:solidFill>
                  <a:srgbClr val="6B6E7C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6B6E7C"/>
                </a:solidFill>
                <a:latin typeface="Calibri"/>
              </a:rPr>
              <a:t>quadrado</a:t>
            </a:r>
            <a:r>
              <a:rPr sz="2000" b="1" i="0" dirty="0">
                <a:solidFill>
                  <a:srgbClr val="6B6E7C"/>
                </a:solidFill>
                <a:latin typeface="Calibri"/>
              </a:rPr>
              <a:t> de </a:t>
            </a:r>
            <a:r>
              <a:rPr sz="2000" b="1" i="0" dirty="0" err="1">
                <a:solidFill>
                  <a:srgbClr val="6B6E7C"/>
                </a:solidFill>
                <a:latin typeface="Calibri"/>
              </a:rPr>
              <a:t>lado</a:t>
            </a:r>
            <a:r>
              <a:rPr sz="2000" b="1" i="0" dirty="0">
                <a:solidFill>
                  <a:srgbClr val="6B6E7C"/>
                </a:solidFill>
                <a:latin typeface="Calibri"/>
              </a:rPr>
              <a:t> 3 × 10²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361188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2A2D3A"/>
                </a:solidFill>
                <a:latin typeface="Cambria"/>
              </a:rPr>
              <a:t>(3 × 10²)²     </a:t>
            </a:r>
            <a:r>
              <a:rPr sz="2000" b="0">
                <a:solidFill>
                  <a:srgbClr val="6B6E7C"/>
                </a:solidFill>
                <a:latin typeface="Cambria"/>
              </a:rPr>
              <a:t>→     </a:t>
            </a:r>
            <a:r>
              <a:rPr sz="2000" b="1">
                <a:solidFill>
                  <a:srgbClr val="E8623C"/>
                </a:solidFill>
                <a:latin typeface="Cambria"/>
              </a:rPr>
              <a:t>9 × 10⁴ m²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A Regra da Potência de Potência</a:t>
            </a:r>
          </a:p>
        </p:txBody>
      </p:sp>
      <p:sp>
        <p:nvSpPr>
          <p:cNvPr id="3" name="Rectangle 2"/>
          <p:cNvSpPr/>
          <p:nvPr/>
        </p:nvSpPr>
        <p:spPr>
          <a:xfrm>
            <a:off x="2651760" y="1554480"/>
            <a:ext cx="685800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51760" y="1554480"/>
            <a:ext cx="6858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E8623C"/>
                </a:solidFill>
                <a:latin typeface="Cambria"/>
              </a:rPr>
              <a:t>(10ᵃ)ᵇ = 10⁽ᵃˣᵇ⁾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108960"/>
            <a:ext cx="10881360" cy="13716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Cambria"/>
              </a:rPr>
              <a:t>(10³)²     </a:t>
            </a:r>
            <a:r>
              <a:rPr sz="1700" b="0">
                <a:solidFill>
                  <a:srgbClr val="C9CCDA"/>
                </a:solidFill>
                <a:latin typeface="Cambria"/>
              </a:rPr>
              <a:t>=     </a:t>
            </a:r>
            <a:r>
              <a:rPr sz="2600" b="1">
                <a:solidFill>
                  <a:srgbClr val="E8623C"/>
                </a:solidFill>
                <a:latin typeface="Cambria"/>
              </a:rPr>
              <a:t>10⁶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00600"/>
            <a:ext cx="10881360" cy="8686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4900000"/>
            <a:ext cx="10332720" cy="6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D8DAE6"/>
                </a:solidFill>
                <a:latin typeface="Calibri"/>
              </a:rPr>
              <a:t>Multiplicam-se os expoentes — não some! Somar é a regra do produto de potências (Aula 7), não desta operação.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A Regra da Radiciação de Potências de Dez</a:t>
            </a:r>
          </a:p>
        </p:txBody>
      </p:sp>
      <p:sp>
        <p:nvSpPr>
          <p:cNvPr id="3" name="Rectangle 2"/>
          <p:cNvSpPr/>
          <p:nvPr/>
        </p:nvSpPr>
        <p:spPr>
          <a:xfrm>
            <a:off x="2651760" y="1509520"/>
            <a:ext cx="6858000" cy="11887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51760" y="1509520"/>
            <a:ext cx="6858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E8623C"/>
                </a:solidFill>
                <a:latin typeface="Cambria"/>
              </a:rPr>
              <a:t>ⁿ√(10ᵃ) = 10⁽ᵃ/ⁿ⁾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881360" cy="13716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33756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Cambria"/>
              </a:rPr>
              <a:t>³√(10⁹)     </a:t>
            </a:r>
            <a:r>
              <a:rPr sz="1700" b="0">
                <a:solidFill>
                  <a:srgbClr val="C9CCDA"/>
                </a:solidFill>
                <a:latin typeface="Cambria"/>
              </a:rPr>
              <a:t>=     </a:t>
            </a:r>
            <a:r>
              <a:rPr sz="2600" b="1">
                <a:solidFill>
                  <a:srgbClr val="E8623C"/>
                </a:solidFill>
                <a:latin typeface="Cambria"/>
              </a:rPr>
              <a:t>10³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Atenção: Somar Não é Multiplicar Expoentes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A2D3A"/>
                </a:solidFill>
                <a:latin typeface="Calibri"/>
              </a:rPr>
              <a:t>Produto de potências (Aula 7) e potência de potência (Aula 8) parecem operações vizinhas, mas usam regras opostas para o expoente.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51760"/>
            <a:ext cx="5257800" cy="2011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Produto de potências (Aula 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2A2D3A"/>
                </a:solidFill>
                <a:latin typeface="Cambria"/>
              </a:rPr>
              <a:t>10³ × 10² = 10⁽³⁺²⁾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B6E7C"/>
                </a:solidFill>
                <a:latin typeface="Calibri"/>
              </a:rPr>
              <a:t>SOMA-SE o expoente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3640" y="2651760"/>
            <a:ext cx="5257800" cy="20116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C9CCDA"/>
                </a:solidFill>
                <a:latin typeface="Calibri"/>
              </a:rPr>
              <a:t>Potência de potência (Aula 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E8623C"/>
                </a:solidFill>
                <a:latin typeface="Cambria"/>
              </a:rPr>
              <a:t>(10³)² = 10⁽³ˣ²⁾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9CCDA"/>
                </a:solidFill>
                <a:latin typeface="Calibri"/>
              </a:rPr>
              <a:t>MULTIPLICA-SE o expoente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900600"/>
            <a:ext cx="10881360" cy="868680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4990000"/>
            <a:ext cx="10332720" cy="6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Calibri"/>
              </a:rPr>
              <a:t>Antes de calcular, pergunte-se: estou multiplicando duas potências ou elevando uma potência a outra potência?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Aplicação em Unidades: Área e Volume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A2D3A"/>
                </a:solidFill>
                <a:latin typeface="Calibri"/>
              </a:rPr>
              <a:t>Ao elevar uma medida ao quadrado (área) ou ao cubo (volume), a potência de dez que a acompanha também é elevada — usando a regra de potência de potência.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51760"/>
            <a:ext cx="5257800" cy="2011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Área (elevar ao quadrado)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A2D3A"/>
                </a:solidFill>
                <a:latin typeface="Cambria"/>
              </a:rPr>
              <a:t>(4 × 10³ m)²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B6E7C"/>
                </a:solidFill>
                <a:latin typeface="Calibri"/>
              </a:rPr>
              <a:t>= 16 × 10⁶ m² = 1,6 × 10⁷ m²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3640" y="2651760"/>
            <a:ext cx="5257800" cy="20116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C9CCDA"/>
                </a:solidFill>
                <a:latin typeface="Calibri"/>
              </a:rPr>
              <a:t>Volume (elevar ao cubo)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(2 × 10² m)³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9CCDA"/>
                </a:solidFill>
                <a:latin typeface="Calibri"/>
              </a:rPr>
              <a:t>= 8 × 10⁶ m³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Erro Comum — Esquecer a Mantissa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544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D8DAE6"/>
                </a:solidFill>
                <a:latin typeface="Calibri"/>
              </a:rPr>
              <a:t>Ao elevar ou extrair a raiz de uma potência de dez com mantissa diferente de 1, é preciso aplicar a mesma operação também à mantissa — não só ao expoente.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0" y="2606040"/>
            <a:ext cx="86868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FFFFFF"/>
                </a:solidFill>
                <a:latin typeface="Cambria"/>
              </a:rPr>
              <a:t>(3 × 10⁴)²</a:t>
            </a:r>
          </a:p>
          <a:p>
            <a:pPr algn="ctr">
              <a:spcAft>
                <a:spcPts val="600"/>
              </a:spcAft>
            </a:pPr>
            <a:r>
              <a:rPr sz="1500" b="0">
                <a:solidFill>
                  <a:srgbClr val="F09A8A"/>
                </a:solidFill>
                <a:latin typeface="Cambria"/>
              </a:rPr>
              <a:t>Errado: 3 × 10⁸ (só elevou o expoente)</a:t>
            </a:r>
          </a:p>
          <a:p>
            <a:pPr algn="ctr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mbria"/>
              </a:rPr>
              <a:t>Certo: (3²) × 10⁽⁴ˣ²⁾ = 9 × 10⁸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68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27632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rgbClr val="E8623C"/>
                </a:solidFill>
                <a:latin typeface="Calibri"/>
              </a:rPr>
              <a:t>Problema</a:t>
            </a:r>
            <a:r>
              <a:rPr sz="1600" b="1" dirty="0">
                <a:solidFill>
                  <a:srgbClr val="E8623C"/>
                </a:solidFill>
                <a:latin typeface="Calibri"/>
              </a:rPr>
              <a:t>:  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um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terreno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quadrado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tem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lado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igual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a 5 × 10² m. Qual é a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área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desse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terreno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2A2D3A"/>
                </a:solidFill>
                <a:latin typeface="Calibri"/>
              </a:rPr>
              <a:t>em</a:t>
            </a:r>
            <a:r>
              <a:rPr sz="1600" b="0" dirty="0">
                <a:solidFill>
                  <a:srgbClr val="2A2D3A"/>
                </a:solidFill>
                <a:latin typeface="Calibri"/>
              </a:rPr>
              <a:t> m²?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B6E7C"/>
                </a:solidFill>
                <a:latin typeface="Calibri"/>
              </a:rPr>
              <a:t>1. Elevar o lado ao quadrado:  </a:t>
            </a:r>
            <a:r>
              <a:rPr sz="1500" b="0">
                <a:solidFill>
                  <a:srgbClr val="2A2D3A"/>
                </a:solidFill>
                <a:latin typeface="Calibri"/>
              </a:rPr>
              <a:t>Área = lado² = (5 × 10²)²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35808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B6E7C"/>
                </a:solidFill>
                <a:latin typeface="Calibri"/>
              </a:rPr>
              <a:t>2. Elevar mantissa e expoente separadamente:  </a:t>
            </a:r>
            <a:r>
              <a:rPr sz="1500" b="0">
                <a:solidFill>
                  <a:srgbClr val="2A2D3A"/>
                </a:solidFill>
                <a:latin typeface="Calibri"/>
              </a:rPr>
              <a:t>(5²) × 10⁽²ˣ²⁾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703320"/>
            <a:ext cx="10881360" cy="12801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4014216"/>
            <a:ext cx="108813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 dirty="0">
                <a:solidFill>
                  <a:srgbClr val="FFFFFF"/>
                </a:solidFill>
                <a:latin typeface="Cambria"/>
              </a:rPr>
              <a:t>25 × 10⁴ m² = 2,5 × 10⁵ m²  (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normalizando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a mantissa)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Um cubo tem aresta igual a 2 × 10² m. Qual o volume desse cubo, em m³, já normalizando a mantissa?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A2D3A"/>
                </a:solidFill>
                <a:latin typeface="Calibri"/>
              </a:rPr>
              <a:t>Volume do cubo = aresta³ — eleve a mantissa ao cubo e multiplique o expoente por 3.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0" y="31546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mbria"/>
              </a:rPr>
              <a:t>10ᵃᵇ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E8623C"/>
                </a:solidFill>
                <a:latin typeface="Cambria"/>
              </a:rPr>
              <a:t>[ ? ] m³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mbria"/>
              </a:rPr>
              <a:t>10ᵃᵇ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FFFFFF"/>
                </a:solidFill>
                <a:latin typeface="Calibri"/>
              </a:rPr>
              <a:t>Volume = aresta³ = (2 × 10²)³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Calibri"/>
              </a:rPr>
              <a:t>= (2³) × 10⁽²ˣ³⁾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C9CCDA"/>
                </a:solidFill>
                <a:latin typeface="Calibri"/>
              </a:rPr>
              <a:t>= 8 × 10⁶ m³</a:t>
            </a:r>
          </a:p>
          <a:p>
            <a:pPr algn="l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libri"/>
              </a:rPr>
              <a:t>já normalizado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A2D3A"/>
                </a:solidFill>
                <a:latin typeface="Calibri"/>
              </a:rPr>
              <a:t>Ao elevar uma potência de dez a outra potência, multiplique os expoentes (nunca some — essa é a regra do produto, Aula 7). Ao extrair a raiz, divida o expoente pelo índice da raiz. Em ambos os casos, a mantissa também é elevada ou tem sua raiz extraída, e o resultado deve ser normalizado se sair do intervalo [1, 10).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AA0B4"/>
                </a:solidFill>
                <a:latin typeface="Calibri"/>
              </a:rPr>
              <a:t>Próxima aula: Razão e Proporção — grandezas diretamente e inversamente proporcionais.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749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2026-09-03T23:10:57Z</dcterms:modified>
  <cp:category/>
</cp:coreProperties>
</file>