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modSld">
      <pc:chgData name="Marcos Oliveira" userId="80e6a4d8f6082d78" providerId="LiveId" clId="{3451CDAF-3C47-4B5C-BFB8-180CCD0EFD35}" dt="2026-09-03T23:19:47.774" v="22" actId="1076"/>
      <pc:docMkLst>
        <pc:docMk/>
      </pc:docMkLst>
      <pc:sldChg chg="modSp mod">
        <pc:chgData name="Marcos Oliveira" userId="80e6a4d8f6082d78" providerId="LiveId" clId="{3451CDAF-3C47-4B5C-BFB8-180CCD0EFD35}" dt="2026-09-03T23:11:50.695" v="0" actId="1076"/>
        <pc:sldMkLst>
          <pc:docMk/>
          <pc:sldMk cId="0" sldId="256"/>
        </pc:sldMkLst>
        <pc:spChg chg="mod">
          <ac:chgData name="Marcos Oliveira" userId="80e6a4d8f6082d78" providerId="LiveId" clId="{3451CDAF-3C47-4B5C-BFB8-180CCD0EFD35}" dt="2026-09-03T23:11:50.695" v="0" actId="1076"/>
          <ac:spMkLst>
            <pc:docMk/>
            <pc:sldMk cId="0" sldId="256"/>
            <ac:spMk id="3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2:06.384" v="1" actId="255"/>
        <pc:sldMkLst>
          <pc:docMk/>
          <pc:sldMk cId="0" sldId="257"/>
        </pc:sldMkLst>
        <pc:spChg chg="mod">
          <ac:chgData name="Marcos Oliveira" userId="80e6a4d8f6082d78" providerId="LiveId" clId="{3451CDAF-3C47-4B5C-BFB8-180CCD0EFD35}" dt="2026-09-03T23:12:06.384" v="1" actId="255"/>
          <ac:spMkLst>
            <pc:docMk/>
            <pc:sldMk cId="0" sldId="257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2:06.384" v="1" actId="255"/>
          <ac:spMkLst>
            <pc:docMk/>
            <pc:sldMk cId="0" sldId="257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2:06.384" v="1" actId="255"/>
          <ac:spMkLst>
            <pc:docMk/>
            <pc:sldMk cId="0" sldId="257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2:06.384" v="1" actId="25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2:23.286" v="3" actId="1076"/>
        <pc:sldMkLst>
          <pc:docMk/>
          <pc:sldMk cId="0" sldId="258"/>
        </pc:sldMkLst>
        <pc:spChg chg="mod">
          <ac:chgData name="Marcos Oliveira" userId="80e6a4d8f6082d78" providerId="LiveId" clId="{3451CDAF-3C47-4B5C-BFB8-180CCD0EFD35}" dt="2026-09-03T23:12:23.286" v="3" actId="1076"/>
          <ac:spMkLst>
            <pc:docMk/>
            <pc:sldMk cId="0" sldId="258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7:49.076" v="7" actId="255"/>
        <pc:sldMkLst>
          <pc:docMk/>
          <pc:sldMk cId="0" sldId="259"/>
        </pc:sldMkLst>
        <pc:spChg chg="mod">
          <ac:chgData name="Marcos Oliveira" userId="80e6a4d8f6082d78" providerId="LiveId" clId="{3451CDAF-3C47-4B5C-BFB8-180CCD0EFD35}" dt="2026-09-03T23:17:49.076" v="7" actId="255"/>
          <ac:spMkLst>
            <pc:docMk/>
            <pc:sldMk cId="0" sldId="259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2:32.366" v="4" actId="1076"/>
          <ac:spMkLst>
            <pc:docMk/>
            <pc:sldMk cId="0" sldId="259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2:43.349" v="6" actId="255"/>
          <ac:spMkLst>
            <pc:docMk/>
            <pc:sldMk cId="0" sldId="259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8:15.700" v="10" actId="255"/>
        <pc:sldMkLst>
          <pc:docMk/>
          <pc:sldMk cId="0" sldId="260"/>
        </pc:sldMkLst>
        <pc:spChg chg="mod">
          <ac:chgData name="Marcos Oliveira" userId="80e6a4d8f6082d78" providerId="LiveId" clId="{3451CDAF-3C47-4B5C-BFB8-180CCD0EFD35}" dt="2026-09-03T23:18:15.700" v="10" actId="255"/>
          <ac:spMkLst>
            <pc:docMk/>
            <pc:sldMk cId="0" sldId="260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11.479" v="9" actId="1076"/>
          <ac:spMkLst>
            <pc:docMk/>
            <pc:sldMk cId="0" sldId="260"/>
            <ac:spMk id="5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8:28.712" v="11" actId="255"/>
        <pc:sldMkLst>
          <pc:docMk/>
          <pc:sldMk cId="0" sldId="261"/>
        </pc:sldMkLst>
        <pc:spChg chg="mod">
          <ac:chgData name="Marcos Oliveira" userId="80e6a4d8f6082d78" providerId="LiveId" clId="{3451CDAF-3C47-4B5C-BFB8-180CCD0EFD35}" dt="2026-09-03T23:18:28.712" v="11" actId="255"/>
          <ac:spMkLst>
            <pc:docMk/>
            <pc:sldMk cId="0" sldId="261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28.712" v="11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28.712" v="11" actId="255"/>
          <ac:spMkLst>
            <pc:docMk/>
            <pc:sldMk cId="0" sldId="261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28.712" v="11" actId="255"/>
          <ac:spMkLst>
            <pc:docMk/>
            <pc:sldMk cId="0" sldId="261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28.712" v="11" actId="255"/>
          <ac:spMkLst>
            <pc:docMk/>
            <pc:sldMk cId="0" sldId="261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28.712" v="11" actId="255"/>
          <ac:spMkLst>
            <pc:docMk/>
            <pc:sldMk cId="0" sldId="261"/>
            <ac:spMk id="10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9:02.941" v="17" actId="1076"/>
        <pc:sldMkLst>
          <pc:docMk/>
          <pc:sldMk cId="0" sldId="262"/>
        </pc:sldMkLst>
        <pc:spChg chg="mod">
          <ac:chgData name="Marcos Oliveira" userId="80e6a4d8f6082d78" providerId="LiveId" clId="{3451CDAF-3C47-4B5C-BFB8-180CCD0EFD35}" dt="2026-09-03T23:18:44.050" v="13" actId="14100"/>
          <ac:spMkLst>
            <pc:docMk/>
            <pc:sldMk cId="0" sldId="262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54.762" v="16" actId="1076"/>
          <ac:spMkLst>
            <pc:docMk/>
            <pc:sldMk cId="0" sldId="262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8:44.050" v="13" actId="14100"/>
          <ac:spMkLst>
            <pc:docMk/>
            <pc:sldMk cId="0" sldId="262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9:02.941" v="17" actId="1076"/>
          <ac:spMkLst>
            <pc:docMk/>
            <pc:sldMk cId="0" sldId="262"/>
            <ac:spMk id="6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9:28.432" v="20" actId="1076"/>
        <pc:sldMkLst>
          <pc:docMk/>
          <pc:sldMk cId="0" sldId="263"/>
        </pc:sldMkLst>
        <pc:spChg chg="mod">
          <ac:chgData name="Marcos Oliveira" userId="80e6a4d8f6082d78" providerId="LiveId" clId="{3451CDAF-3C47-4B5C-BFB8-180CCD0EFD35}" dt="2026-09-03T23:19:21.332" v="18" actId="255"/>
          <ac:spMkLst>
            <pc:docMk/>
            <pc:sldMk cId="0" sldId="263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9:21.332" v="18" actId="255"/>
          <ac:spMkLst>
            <pc:docMk/>
            <pc:sldMk cId="0" sldId="263"/>
            <ac:spMk id="4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9:21.332" v="18" actId="255"/>
          <ac:spMkLst>
            <pc:docMk/>
            <pc:sldMk cId="0" sldId="263"/>
            <ac:spMk id="5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9:21.332" v="18" actId="255"/>
          <ac:spMkLst>
            <pc:docMk/>
            <pc:sldMk cId="0" sldId="263"/>
            <ac:spMk id="6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9:21.332" v="18" actId="255"/>
          <ac:spMkLst>
            <pc:docMk/>
            <pc:sldMk cId="0" sldId="263"/>
            <ac:spMk id="7" creationId="{00000000-0000-0000-0000-000000000000}"/>
          </ac:spMkLst>
        </pc:spChg>
        <pc:spChg chg="mod">
          <ac:chgData name="Marcos Oliveira" userId="80e6a4d8f6082d78" providerId="LiveId" clId="{3451CDAF-3C47-4B5C-BFB8-180CCD0EFD35}" dt="2026-09-03T23:19:28.432" v="20" actId="1076"/>
          <ac:spMkLst>
            <pc:docMk/>
            <pc:sldMk cId="0" sldId="263"/>
            <ac:spMk id="8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9:35.937" v="21" actId="1076"/>
        <pc:sldMkLst>
          <pc:docMk/>
          <pc:sldMk cId="0" sldId="264"/>
        </pc:sldMkLst>
        <pc:spChg chg="mod">
          <ac:chgData name="Marcos Oliveira" userId="80e6a4d8f6082d78" providerId="LiveId" clId="{3451CDAF-3C47-4B5C-BFB8-180CCD0EFD35}" dt="2026-09-03T23:19:35.937" v="21" actId="1076"/>
          <ac:spMkLst>
            <pc:docMk/>
            <pc:sldMk cId="0" sldId="264"/>
            <ac:spMk id="11" creationId="{00000000-0000-0000-0000-000000000000}"/>
          </ac:spMkLst>
        </pc:spChg>
      </pc:sldChg>
      <pc:sldChg chg="modSp mod">
        <pc:chgData name="Marcos Oliveira" userId="80e6a4d8f6082d78" providerId="LiveId" clId="{3451CDAF-3C47-4B5C-BFB8-180CCD0EFD35}" dt="2026-09-03T23:19:47.774" v="22" actId="1076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3T23:19:47.774" v="22" actId="1076"/>
          <ac:spMkLst>
            <pc:docMk/>
            <pc:sldMk cId="0" sldId="265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69680" y="2798064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6000" b="1" i="0">
                <a:solidFill>
                  <a:srgbClr val="FFFFFF"/>
                </a:solidFill>
                <a:latin typeface="Cambria"/>
              </a:rPr>
              <a:t>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MÓDULO DE PRÉ-FÍSICA  ·  AULA 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mbria"/>
              </a:rPr>
              <a:t>Razão e Proporção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0">
                <a:solidFill>
                  <a:srgbClr val="C9CCDA"/>
                </a:solidFill>
                <a:latin typeface="Calibri"/>
              </a:rPr>
              <a:t>Grandezas diretamente e inversamente proporcionais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Por que Razão e Proporção Importam na Física?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 i="0">
                <a:solidFill>
                  <a:srgbClr val="2A2D3A"/>
                </a:solidFill>
                <a:latin typeface="Calibri"/>
              </a:rPr>
              <a:t>Muitas leis físicas nada mais são do que proporções entre grandezas: velocidade constante relaciona distância e tempo; densidade relaciona massa e volume. Entender se duas grandezas crescem juntas ou uma cresce enquanto a outra diminui é o primeiro passo para resolver qualquer problema físico quantitativo.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3383280"/>
            <a:ext cx="10881360" cy="1051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1033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6B6E7C"/>
                </a:solidFill>
                <a:latin typeface="Calibri"/>
              </a:rPr>
              <a:t>Densidade — razão entre massa e volume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94760"/>
            <a:ext cx="1033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2A2D3A"/>
                </a:solidFill>
                <a:latin typeface="Cambria"/>
              </a:rPr>
              <a:t>ρ = m / V     </a:t>
            </a:r>
            <a:r>
              <a:rPr sz="2400" b="0">
                <a:solidFill>
                  <a:srgbClr val="6B6E7C"/>
                </a:solidFill>
                <a:latin typeface="Cambria"/>
              </a:rPr>
              <a:t>→     </a:t>
            </a:r>
            <a:r>
              <a:rPr sz="2400" b="1">
                <a:solidFill>
                  <a:srgbClr val="E8623C"/>
                </a:solidFill>
                <a:latin typeface="Cambria"/>
              </a:rPr>
              <a:t>razão constante para o mesmo material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Razão e Proporção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1737360" y="1554480"/>
            <a:ext cx="868680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737360" y="1554480"/>
            <a:ext cx="8686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C9CCDA"/>
                </a:solidFill>
                <a:latin typeface="Cambria"/>
              </a:rPr>
              <a:t>Razão:  </a:t>
            </a:r>
            <a:r>
              <a:rPr sz="3000" b="1">
                <a:solidFill>
                  <a:srgbClr val="E8623C"/>
                </a:solidFill>
                <a:latin typeface="Cambria"/>
              </a:rPr>
              <a:t>a / b</a:t>
            </a:r>
          </a:p>
        </p:txBody>
      </p:sp>
      <p:sp>
        <p:nvSpPr>
          <p:cNvPr id="5" name="Rectangle 4"/>
          <p:cNvSpPr/>
          <p:nvPr/>
        </p:nvSpPr>
        <p:spPr>
          <a:xfrm>
            <a:off x="1737360" y="2926080"/>
            <a:ext cx="8686800" cy="11887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737360" y="2926080"/>
            <a:ext cx="868680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>
                <a:solidFill>
                  <a:srgbClr val="C9CCDA"/>
                </a:solidFill>
                <a:latin typeface="Cambria"/>
              </a:rPr>
              <a:t>Proporção:  </a:t>
            </a:r>
            <a:r>
              <a:rPr sz="3000" b="1">
                <a:solidFill>
                  <a:srgbClr val="E8623C"/>
                </a:solidFill>
                <a:latin typeface="Cambria"/>
              </a:rPr>
              <a:t>a/b = c/d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4297680"/>
            <a:ext cx="10881360" cy="8686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399032" y="4531965"/>
            <a:ext cx="103327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1" dirty="0" err="1">
                <a:solidFill>
                  <a:srgbClr val="D8DAE6"/>
                </a:solidFill>
                <a:latin typeface="Calibri"/>
              </a:rPr>
              <a:t>Razão</a:t>
            </a:r>
            <a:r>
              <a:rPr sz="2000" b="0" i="1" dirty="0">
                <a:solidFill>
                  <a:srgbClr val="D8DAE6"/>
                </a:solidFill>
                <a:latin typeface="Calibri"/>
              </a:rPr>
              <a:t> é a </a:t>
            </a:r>
            <a:r>
              <a:rPr sz="2000" b="0" i="1" dirty="0" err="1">
                <a:solidFill>
                  <a:srgbClr val="D8DAE6"/>
                </a:solidFill>
                <a:latin typeface="Calibri"/>
              </a:rPr>
              <a:t>comparação</a:t>
            </a:r>
            <a:r>
              <a:rPr sz="2000" b="0" i="1" dirty="0">
                <a:solidFill>
                  <a:srgbClr val="D8DAE6"/>
                </a:solidFill>
                <a:latin typeface="Calibri"/>
              </a:rPr>
              <a:t> entre duas </a:t>
            </a:r>
            <a:r>
              <a:rPr sz="2000" b="0" i="1" dirty="0" err="1">
                <a:solidFill>
                  <a:srgbClr val="D8DAE6"/>
                </a:solidFill>
                <a:latin typeface="Calibri"/>
              </a:rPr>
              <a:t>grandezas</a:t>
            </a:r>
            <a:r>
              <a:rPr sz="2000" b="0" i="1" dirty="0">
                <a:solidFill>
                  <a:srgbClr val="D8DAE6"/>
                </a:solidFill>
                <a:latin typeface="Calibri"/>
              </a:rPr>
              <a:t>. </a:t>
            </a:r>
            <a:r>
              <a:rPr sz="2000" b="0" i="1" dirty="0" err="1">
                <a:solidFill>
                  <a:srgbClr val="D8DAE6"/>
                </a:solidFill>
                <a:latin typeface="Calibri"/>
              </a:rPr>
              <a:t>Proporção</a:t>
            </a:r>
            <a:r>
              <a:rPr sz="2000" b="0" i="1" dirty="0">
                <a:solidFill>
                  <a:srgbClr val="D8DAE6"/>
                </a:solidFill>
                <a:latin typeface="Calibri"/>
              </a:rPr>
              <a:t> é a </a:t>
            </a:r>
            <a:r>
              <a:rPr sz="2000" b="0" i="1" dirty="0" err="1">
                <a:solidFill>
                  <a:srgbClr val="D8DAE6"/>
                </a:solidFill>
                <a:latin typeface="Calibri"/>
              </a:rPr>
              <a:t>igualdade</a:t>
            </a:r>
            <a:r>
              <a:rPr sz="2000" b="0" i="1" dirty="0">
                <a:solidFill>
                  <a:srgbClr val="D8DAE6"/>
                </a:solidFill>
                <a:latin typeface="Calibri"/>
              </a:rPr>
              <a:t> entre duas </a:t>
            </a:r>
            <a:r>
              <a:rPr sz="2000" b="0" i="1" dirty="0" err="1">
                <a:solidFill>
                  <a:srgbClr val="D8DAE6"/>
                </a:solidFill>
                <a:latin typeface="Calibri"/>
              </a:rPr>
              <a:t>razões</a:t>
            </a:r>
            <a:r>
              <a:rPr sz="2000" b="0" i="1" dirty="0">
                <a:solidFill>
                  <a:srgbClr val="D8DAE6"/>
                </a:solidFill>
                <a:latin typeface="Calibri"/>
              </a:rPr>
              <a:t>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Grandezas Diretamente Proporcionais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229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 dirty="0">
                <a:solidFill>
                  <a:srgbClr val="2A2D3A"/>
                </a:solidFill>
                <a:latin typeface="Calibri"/>
              </a:rPr>
              <a:t>Duas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grandezas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são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diretamente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proporcionais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quando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razão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entre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elas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permanece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constante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: se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uma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aumenta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, 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outra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aumenta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na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mesma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proporção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667512" y="2725440"/>
            <a:ext cx="10881360" cy="25603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41832" y="3182112"/>
            <a:ext cx="1033272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 dirty="0">
                <a:solidFill>
                  <a:srgbClr val="C9CCDA"/>
                </a:solidFill>
                <a:latin typeface="Calibri"/>
              </a:rPr>
              <a:t>Um </a:t>
            </a:r>
            <a:r>
              <a:rPr sz="2000" b="0" dirty="0" err="1">
                <a:solidFill>
                  <a:srgbClr val="C9CCDA"/>
                </a:solidFill>
                <a:latin typeface="Calibri"/>
              </a:rPr>
              <a:t>carro</a:t>
            </a:r>
            <a:r>
              <a:rPr sz="2000" b="0" dirty="0">
                <a:solidFill>
                  <a:srgbClr val="C9CCDA"/>
                </a:solidFill>
                <a:latin typeface="Calibri"/>
              </a:rPr>
              <a:t> a 90 km/h </a:t>
            </a:r>
            <a:r>
              <a:rPr sz="2000" b="0" dirty="0" err="1">
                <a:solidFill>
                  <a:srgbClr val="C9CCDA"/>
                </a:solidFill>
                <a:latin typeface="Calibri"/>
              </a:rPr>
              <a:t>percorre</a:t>
            </a:r>
            <a:r>
              <a:rPr sz="2000" b="0" dirty="0">
                <a:solidFill>
                  <a:srgbClr val="C9CCDA"/>
                </a:solidFill>
                <a:latin typeface="Calibri"/>
              </a:rPr>
              <a:t> </a:t>
            </a:r>
            <a:r>
              <a:rPr sz="2000" b="0" dirty="0" err="1">
                <a:solidFill>
                  <a:srgbClr val="C9CCDA"/>
                </a:solidFill>
                <a:latin typeface="Calibri"/>
              </a:rPr>
              <a:t>distância</a:t>
            </a:r>
            <a:r>
              <a:rPr sz="2000" b="0" dirty="0">
                <a:solidFill>
                  <a:srgbClr val="C9CCDA"/>
                </a:solidFill>
                <a:latin typeface="Calibri"/>
              </a:rPr>
              <a:t> </a:t>
            </a:r>
            <a:r>
              <a:rPr sz="2000" b="0" dirty="0" err="1">
                <a:solidFill>
                  <a:srgbClr val="C9CCDA"/>
                </a:solidFill>
                <a:latin typeface="Calibri"/>
              </a:rPr>
              <a:t>proporcional</a:t>
            </a:r>
            <a:r>
              <a:rPr sz="2000" b="0" dirty="0">
                <a:solidFill>
                  <a:srgbClr val="C9CCDA"/>
                </a:solidFill>
                <a:latin typeface="Calibri"/>
              </a:rPr>
              <a:t> </a:t>
            </a:r>
            <a:r>
              <a:rPr sz="2000" b="0" dirty="0" err="1">
                <a:solidFill>
                  <a:srgbClr val="C9CCDA"/>
                </a:solidFill>
                <a:latin typeface="Calibri"/>
              </a:rPr>
              <a:t>ao</a:t>
            </a:r>
            <a:r>
              <a:rPr sz="2000" b="0" dirty="0">
                <a:solidFill>
                  <a:srgbClr val="C9CCDA"/>
                </a:solidFill>
                <a:latin typeface="Calibri"/>
              </a:rPr>
              <a:t> tempo:</a:t>
            </a:r>
          </a:p>
          <a:p>
            <a:pPr algn="l">
              <a:spcAft>
                <a:spcPts val="600"/>
              </a:spcAft>
            </a:pPr>
            <a:r>
              <a:rPr sz="2000" b="0" dirty="0">
                <a:solidFill>
                  <a:srgbClr val="FFFFFF"/>
                </a:solidFill>
                <a:latin typeface="Cambria"/>
              </a:rPr>
              <a:t>1 h → 90 km        2 h → 180 km        3 h → 270 km</a:t>
            </a:r>
          </a:p>
          <a:p>
            <a:pPr algn="l">
              <a:spcAft>
                <a:spcPts val="600"/>
              </a:spcAft>
            </a:pPr>
            <a:r>
              <a:rPr sz="2000" b="1" dirty="0" err="1">
                <a:solidFill>
                  <a:srgbClr val="E8623C"/>
                </a:solidFill>
                <a:latin typeface="Cambria"/>
              </a:rPr>
              <a:t>distância</a:t>
            </a:r>
            <a:r>
              <a:rPr sz="2000" b="1" dirty="0">
                <a:solidFill>
                  <a:srgbClr val="E8623C"/>
                </a:solidFill>
                <a:latin typeface="Cambria"/>
              </a:rPr>
              <a:t> / tempo = 90 (</a:t>
            </a:r>
            <a:r>
              <a:rPr sz="2000" b="1" dirty="0" err="1">
                <a:solidFill>
                  <a:srgbClr val="E8623C"/>
                </a:solidFill>
                <a:latin typeface="Cambria"/>
              </a:rPr>
              <a:t>constante</a:t>
            </a:r>
            <a:r>
              <a:rPr sz="2000" b="1" dirty="0">
                <a:solidFill>
                  <a:srgbClr val="E8623C"/>
                </a:solidFill>
                <a:latin typeface="Cambria"/>
              </a:rPr>
              <a:t>) → </a:t>
            </a:r>
            <a:r>
              <a:rPr sz="2000" b="1" dirty="0" err="1">
                <a:solidFill>
                  <a:srgbClr val="E8623C"/>
                </a:solidFill>
                <a:latin typeface="Cambria"/>
              </a:rPr>
              <a:t>proporcionalidade</a:t>
            </a:r>
            <a:r>
              <a:rPr sz="2000" b="1" dirty="0">
                <a:solidFill>
                  <a:srgbClr val="E8623C"/>
                </a:solidFill>
                <a:latin typeface="Cambria"/>
              </a:rPr>
              <a:t> DIRETA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4864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Grandezas Inversamente Proporcionais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554480"/>
            <a:ext cx="108813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D8DAE6"/>
                </a:solidFill>
                <a:latin typeface="Calibri"/>
              </a:rPr>
              <a:t>Duas grandezas são inversamente proporcionais quando o produto entre elas permanece constante: se uma aumenta, a outra diminui na mesma proporção.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2606040"/>
            <a:ext cx="10881360" cy="256032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3071479"/>
            <a:ext cx="1033272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C9CCDA"/>
                </a:solidFill>
                <a:latin typeface="Calibri"/>
              </a:rPr>
              <a:t>2 torneiras enchem um tanque em 6 horas. E com 4 torneiras?</a:t>
            </a:r>
          </a:p>
          <a:p>
            <a:pPr algn="l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Cambria"/>
              </a:rPr>
              <a:t>2 torneiras × 6 h = 12        4 torneiras × 3 h = 12</a:t>
            </a:r>
          </a:p>
          <a:p>
            <a:pPr algn="l">
              <a:spcAft>
                <a:spcPts val="600"/>
              </a:spcAft>
            </a:pPr>
            <a:r>
              <a:rPr sz="2400" b="1">
                <a:solidFill>
                  <a:srgbClr val="E8623C"/>
                </a:solidFill>
                <a:latin typeface="Cambria"/>
              </a:rPr>
              <a:t>torneiras × horas = 12 (constante) → 4 torneiras enchem em 3 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2A2D3A"/>
                </a:solidFill>
                <a:latin typeface="Cambria"/>
              </a:rPr>
              <a:t>Direta vs. Inversa: Dois Comportamentos Opostos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5257800" cy="329184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600200"/>
            <a:ext cx="4709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6B6E7C"/>
                </a:solidFill>
                <a:latin typeface="Calibri"/>
              </a:rPr>
              <a:t>Proporcionalidade Direta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011680"/>
            <a:ext cx="4709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2A2D3A"/>
                </a:solidFill>
                <a:latin typeface="Cambria"/>
              </a:rPr>
              <a:t>razão constante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651760"/>
            <a:ext cx="4709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 dirty="0" err="1">
                <a:solidFill>
                  <a:srgbClr val="2A2D3A"/>
                </a:solidFill>
                <a:latin typeface="Calibri"/>
              </a:rPr>
              <a:t>Gráfico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: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reta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crescente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passando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pela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origem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—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quanto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mais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tempo,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mais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distância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percorrida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1417320"/>
            <a:ext cx="5257800" cy="329184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60" y="1600200"/>
            <a:ext cx="4709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>
                <a:solidFill>
                  <a:srgbClr val="C9CCDA"/>
                </a:solidFill>
                <a:latin typeface="Calibri"/>
              </a:rPr>
              <a:t>Proporcionalidade Inversa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37960" y="2011680"/>
            <a:ext cx="47091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E8623C"/>
                </a:solidFill>
                <a:latin typeface="Cambria"/>
              </a:rPr>
              <a:t>produto constante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37960" y="2651760"/>
            <a:ext cx="4709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D8DAE6"/>
                </a:solidFill>
                <a:latin typeface="Calibri"/>
              </a:rPr>
              <a:t>Gráfico: curva decrescente (hipérbole) — quanto mais torneiras, menos tempo para encher o tanque.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Atenção: Verifique Antes de Classificar</a:t>
            </a:r>
          </a:p>
        </p:txBody>
      </p:sp>
      <p:sp>
        <p:nvSpPr>
          <p:cNvPr id="3" name="Rectangle 2"/>
          <p:cNvSpPr/>
          <p:nvPr/>
        </p:nvSpPr>
        <p:spPr>
          <a:xfrm>
            <a:off x="447490" y="1417320"/>
            <a:ext cx="11073950" cy="1051560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4" name="TextBox 3"/>
          <p:cNvSpPr txBox="1"/>
          <p:nvPr/>
        </p:nvSpPr>
        <p:spPr>
          <a:xfrm>
            <a:off x="530352" y="1588383"/>
            <a:ext cx="109910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1" i="0" dirty="0">
                <a:solidFill>
                  <a:srgbClr val="C0392B"/>
                </a:solidFill>
                <a:latin typeface="Calibri"/>
              </a:rPr>
              <a:t>É um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erro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comum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decidir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"no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automático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" se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uma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relação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é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direta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ou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inversa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. O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critério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seguro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é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verificar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: a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razão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entre as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grandezas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é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constante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(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direta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)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ou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o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produto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entre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elas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é 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constante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 (</a:t>
            </a:r>
            <a:r>
              <a:rPr sz="2000" b="1" i="0" dirty="0" err="1">
                <a:solidFill>
                  <a:srgbClr val="C0392B"/>
                </a:solidFill>
                <a:latin typeface="Calibri"/>
              </a:rPr>
              <a:t>inversa</a:t>
            </a:r>
            <a:r>
              <a:rPr sz="2000" b="1" i="0" dirty="0">
                <a:solidFill>
                  <a:srgbClr val="C0392B"/>
                </a:solidFill>
                <a:latin typeface="Calibri"/>
              </a:rPr>
              <a:t>)?</a:t>
            </a:r>
          </a:p>
        </p:txBody>
      </p:sp>
      <p:sp>
        <p:nvSpPr>
          <p:cNvPr id="5" name="Rectangle 4"/>
          <p:cNvSpPr/>
          <p:nvPr/>
        </p:nvSpPr>
        <p:spPr>
          <a:xfrm>
            <a:off x="447490" y="2743200"/>
            <a:ext cx="11073950" cy="2194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000"/>
          </a:p>
        </p:txBody>
      </p:sp>
      <p:sp>
        <p:nvSpPr>
          <p:cNvPr id="6" name="TextBox 5"/>
          <p:cNvSpPr txBox="1"/>
          <p:nvPr/>
        </p:nvSpPr>
        <p:spPr>
          <a:xfrm>
            <a:off x="731520" y="3429000"/>
            <a:ext cx="1051560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 dirty="0">
                <a:solidFill>
                  <a:srgbClr val="6B6E7C"/>
                </a:solidFill>
                <a:latin typeface="Calibri"/>
              </a:rPr>
              <a:t>Antes de </a:t>
            </a:r>
            <a:r>
              <a:rPr sz="2000" b="1" dirty="0" err="1">
                <a:solidFill>
                  <a:srgbClr val="6B6E7C"/>
                </a:solidFill>
                <a:latin typeface="Calibri"/>
              </a:rPr>
              <a:t>montar</a:t>
            </a:r>
            <a:r>
              <a:rPr sz="2000" b="1" dirty="0">
                <a:solidFill>
                  <a:srgbClr val="6B6E7C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6B6E7C"/>
                </a:solidFill>
                <a:latin typeface="Calibri"/>
              </a:rPr>
              <a:t>qualquer</a:t>
            </a:r>
            <a:r>
              <a:rPr sz="2000" b="1" dirty="0">
                <a:solidFill>
                  <a:srgbClr val="6B6E7C"/>
                </a:solidFill>
                <a:latin typeface="Calibri"/>
              </a:rPr>
              <a:t> </a:t>
            </a:r>
            <a:r>
              <a:rPr sz="2000" b="1" dirty="0" err="1">
                <a:solidFill>
                  <a:srgbClr val="6B6E7C"/>
                </a:solidFill>
                <a:latin typeface="Calibri"/>
              </a:rPr>
              <a:t>cálculo</a:t>
            </a:r>
            <a:r>
              <a:rPr sz="2000" b="1" dirty="0">
                <a:solidFill>
                  <a:srgbClr val="6B6E7C"/>
                </a:solidFill>
                <a:latin typeface="Calibri"/>
              </a:rPr>
              <a:t>, </a:t>
            </a:r>
            <a:r>
              <a:rPr sz="2000" b="1" dirty="0" err="1">
                <a:solidFill>
                  <a:srgbClr val="6B6E7C"/>
                </a:solidFill>
                <a:latin typeface="Calibri"/>
              </a:rPr>
              <a:t>pergunte</a:t>
            </a:r>
            <a:r>
              <a:rPr sz="2000" b="1" dirty="0">
                <a:solidFill>
                  <a:srgbClr val="6B6E7C"/>
                </a:solidFill>
                <a:latin typeface="Calibri"/>
              </a:rPr>
              <a:t>:</a:t>
            </a:r>
          </a:p>
          <a:p>
            <a:pPr algn="l">
              <a:spcAft>
                <a:spcPts val="600"/>
              </a:spcAft>
            </a:pPr>
            <a:r>
              <a:rPr sz="2000" b="0" dirty="0">
                <a:solidFill>
                  <a:srgbClr val="2A2D3A"/>
                </a:solidFill>
                <a:latin typeface="Cambria"/>
              </a:rPr>
              <a:t>"Se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eu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dobrar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uma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grandeza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, a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outra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 dobra (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direta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)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ou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fica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 pela 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metade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 (</a:t>
            </a:r>
            <a:r>
              <a:rPr sz="2000" b="0" dirty="0" err="1">
                <a:solidFill>
                  <a:srgbClr val="2A2D3A"/>
                </a:solidFill>
                <a:latin typeface="Cambria"/>
              </a:rPr>
              <a:t>inversa</a:t>
            </a:r>
            <a:r>
              <a:rPr sz="2000" b="0" dirty="0">
                <a:solidFill>
                  <a:srgbClr val="2A2D3A"/>
                </a:solidFill>
                <a:latin typeface="Cambria"/>
              </a:rPr>
              <a:t>)?"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9601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2A2D3A"/>
                </a:solidFill>
                <a:latin typeface="Cambria"/>
              </a:rPr>
              <a:t>Exemplo Prático Completo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17320"/>
            <a:ext cx="10881360" cy="8686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4" name="TextBox 3"/>
          <p:cNvSpPr txBox="1"/>
          <p:nvPr/>
        </p:nvSpPr>
        <p:spPr>
          <a:xfrm>
            <a:off x="914400" y="1417320"/>
            <a:ext cx="1033272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E8623C"/>
                </a:solidFill>
                <a:latin typeface="Calibri"/>
              </a:rPr>
              <a:t>Problema:  </a:t>
            </a:r>
            <a:r>
              <a:rPr sz="2400" b="0">
                <a:solidFill>
                  <a:srgbClr val="2A2D3A"/>
                </a:solidFill>
                <a:latin typeface="Calibri"/>
              </a:rPr>
              <a:t>duas amostras do mesmo material têm massa 10 g e volume 2 cm³, e massa 25 g e volume 5 cm³. Elas têm a mesma densidade?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560320"/>
            <a:ext cx="1033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>
                <a:solidFill>
                  <a:srgbClr val="6B6E7C"/>
                </a:solidFill>
                <a:latin typeface="Calibri"/>
              </a:rPr>
              <a:t>1. Calcular a razão massa/volume de cada amostra:  </a:t>
            </a:r>
            <a:r>
              <a:rPr sz="2400" b="0">
                <a:solidFill>
                  <a:srgbClr val="2A2D3A"/>
                </a:solidFill>
                <a:latin typeface="Calibri"/>
              </a:rPr>
              <a:t>10/2 = 5;  25/5 =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35808"/>
            <a:ext cx="1033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dirty="0">
                <a:solidFill>
                  <a:srgbClr val="6B6E7C"/>
                </a:solidFill>
                <a:latin typeface="Calibri"/>
              </a:rPr>
              <a:t>2. </a:t>
            </a:r>
            <a:r>
              <a:rPr sz="2400" b="1" dirty="0" err="1">
                <a:solidFill>
                  <a:srgbClr val="6B6E7C"/>
                </a:solidFill>
                <a:latin typeface="Calibri"/>
              </a:rPr>
              <a:t>Comparar</a:t>
            </a:r>
            <a:r>
              <a:rPr sz="2400" b="1" dirty="0">
                <a:solidFill>
                  <a:srgbClr val="6B6E7C"/>
                </a:solidFill>
                <a:latin typeface="Calibri"/>
              </a:rPr>
              <a:t> as </a:t>
            </a:r>
            <a:r>
              <a:rPr sz="2400" b="1" dirty="0" err="1">
                <a:solidFill>
                  <a:srgbClr val="6B6E7C"/>
                </a:solidFill>
                <a:latin typeface="Calibri"/>
              </a:rPr>
              <a:t>razões</a:t>
            </a:r>
            <a:r>
              <a:rPr sz="2400" b="1" dirty="0">
                <a:solidFill>
                  <a:srgbClr val="6B6E7C"/>
                </a:solidFill>
                <a:latin typeface="Calibri"/>
              </a:rPr>
              <a:t>:  </a:t>
            </a:r>
            <a:r>
              <a:rPr sz="2400" b="0" dirty="0">
                <a:solidFill>
                  <a:srgbClr val="2A2D3A"/>
                </a:solidFill>
                <a:latin typeface="Calibri"/>
              </a:rPr>
              <a:t>ambas </a:t>
            </a:r>
            <a:r>
              <a:rPr sz="2400" b="0" dirty="0" err="1">
                <a:solidFill>
                  <a:srgbClr val="2A2D3A"/>
                </a:solidFill>
                <a:latin typeface="Calibri"/>
              </a:rPr>
              <a:t>iguais</a:t>
            </a:r>
            <a:r>
              <a:rPr sz="2400" b="0" dirty="0">
                <a:solidFill>
                  <a:srgbClr val="2A2D3A"/>
                </a:solidFill>
                <a:latin typeface="Calibri"/>
              </a:rPr>
              <a:t> a 5 g/cm³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703320"/>
            <a:ext cx="10881360" cy="128016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8" name="TextBox 7"/>
          <p:cNvSpPr txBox="1"/>
          <p:nvPr/>
        </p:nvSpPr>
        <p:spPr>
          <a:xfrm>
            <a:off x="621792" y="3862679"/>
            <a:ext cx="108813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 dirty="0" err="1">
                <a:solidFill>
                  <a:srgbClr val="FFFFFF"/>
                </a:solidFill>
                <a:latin typeface="Cambria"/>
              </a:rPr>
              <a:t>Razão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constante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→ 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massa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e volume 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são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diretamente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proporcionais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→ 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mesma</a:t>
            </a:r>
            <a:r>
              <a:rPr sz="2400" b="1" i="0" dirty="0">
                <a:solidFill>
                  <a:srgbClr val="FFFFFF"/>
                </a:solidFill>
                <a:latin typeface="Cambria"/>
              </a:rPr>
              <a:t> </a:t>
            </a:r>
            <a:r>
              <a:rPr sz="2400" b="1" i="0" dirty="0" err="1">
                <a:solidFill>
                  <a:srgbClr val="FFFFFF"/>
                </a:solidFill>
                <a:latin typeface="Cambria"/>
              </a:rPr>
              <a:t>densidade</a:t>
            </a:r>
            <a:endParaRPr sz="2400" b="1" i="0" dirty="0">
              <a:solidFill>
                <a:srgbClr val="FFFFFF"/>
              </a:solidFill>
              <a:latin typeface="Cambri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6675120" cy="39319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QUESTÃO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A2D3A"/>
                </a:solidFill>
                <a:latin typeface="Calibri"/>
              </a:rPr>
              <a:t>Uma torneira enche um reservatório em 10 horas. Se fossem usadas 5 torneiras iguais, em quantas horas o reservatório seria cheio?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023360"/>
            <a:ext cx="61264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A2D3A"/>
                </a:solidFill>
                <a:latin typeface="Calibri"/>
              </a:rPr>
              <a:t>Mais torneiras enchem mais rápido — verifique se o produto entre torneiras e horas é constante.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554480"/>
            <a:ext cx="3749040" cy="39319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229600" y="2743200"/>
            <a:ext cx="1371600" cy="13716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75320" y="31546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Cambria"/>
              </a:rPr>
              <a:t>a/b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4663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E8623C"/>
                </a:solidFill>
                <a:latin typeface="Cambria"/>
              </a:rPr>
              <a:t>[ ? ] horas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77240"/>
            <a:ext cx="777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mbria"/>
              </a:rPr>
              <a:t>a/b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94960" cy="24688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93776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50" b="0">
                <a:solidFill>
                  <a:srgbClr val="FFFFFF"/>
                </a:solidFill>
                <a:latin typeface="Calibri"/>
              </a:rPr>
              <a:t>Torneiras × horas = constante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FFFFFF"/>
                </a:solidFill>
                <a:latin typeface="Calibri"/>
              </a:rPr>
              <a:t>1 torneira × 10 h = 10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C9CCDA"/>
                </a:solidFill>
                <a:latin typeface="Calibri"/>
              </a:rPr>
              <a:t>5 torneiras × x h = 10 → x = 10/5</a:t>
            </a:r>
          </a:p>
          <a:p>
            <a:pPr algn="l">
              <a:spcAft>
                <a:spcPts val="600"/>
              </a:spcAft>
            </a:pPr>
            <a:r>
              <a:rPr sz="2200" b="1">
                <a:solidFill>
                  <a:srgbClr val="E8623C"/>
                </a:solidFill>
                <a:latin typeface="Calibri"/>
              </a:rPr>
              <a:t>= 2 horas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91640"/>
            <a:ext cx="5349240" cy="246888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492240" y="1874520"/>
            <a:ext cx="47548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A2D3A"/>
                </a:solidFill>
                <a:latin typeface="Calibri"/>
              </a:rPr>
              <a:t>Resumo da Aula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2A2D3A"/>
                </a:solidFill>
                <a:latin typeface="Calibri"/>
              </a:rPr>
              <a:t>Razão é a comparação entre duas grandezas; proporção é a igualdade entre duas razões. Grandezas são diretamente proporcionais quando sua razão é constante e inversamente proporcionais quando seu produto é constante. Sempre verifique qual dos dois casos se aplica antes de calcular.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4343400"/>
            <a:ext cx="100584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9AA0B4"/>
                </a:solidFill>
                <a:latin typeface="Calibri"/>
              </a:rPr>
              <a:t>Próxima aula: Regra de Três Simples e Composta — ferramenta indispensável para cálculos físicos.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693</Words>
  <Application>Microsoft Office PowerPoint</Application>
  <PresentationFormat>Widescreen</PresentationFormat>
  <Paragraphs>75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Marcos Oliveira</cp:lastModifiedBy>
  <cp:revision>1</cp:revision>
  <dcterms:created xsi:type="dcterms:W3CDTF">2013-01-27T09:14:16Z</dcterms:created>
  <dcterms:modified xsi:type="dcterms:W3CDTF">2026-09-03T23:19:48Z</dcterms:modified>
  <cp:category/>
</cp:coreProperties>
</file>