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</p:sldIdLst>
  <p:notesMasterIdLst>
    <p:notesMasterId r:id="rId11"/>
  </p:notesMasterIdLst>
  <p:sldSz cx="12192000" cy="6858000"/>
  <p:notesSz cx="6858000" cy="12192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notesMaster" Target="notesMasters/notesMaster1.xml"/><Relationship Id="rId12" Type="http://schemas.openxmlformats.org/officeDocument/2006/relationships/presProps" Target="presProps.xml"/><Relationship Id="rId13" Type="http://schemas.openxmlformats.org/officeDocument/2006/relationships/viewProps" Target="viewProps.xml"/><Relationship Id="rId14" Type="http://schemas.openxmlformats.org/officeDocument/2006/relationships/theme" Target="theme/theme1.xml"/><Relationship Id="rId15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9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1E213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731520" y="640080"/>
            <a:ext cx="1069848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400" b="1" dirty="0">
                <a:solidFill>
                  <a:srgbClr val="E8623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MÓDULO 13 · BIOLOGIA · AULA 114</a:t>
            </a:r>
            <a:endParaRPr lang="en-US" sz="1400" dirty="0"/>
          </a:p>
        </p:txBody>
      </p:sp>
      <p:sp>
        <p:nvSpPr>
          <p:cNvPr id="3" name="Shape 1"/>
          <p:cNvSpPr/>
          <p:nvPr/>
        </p:nvSpPr>
        <p:spPr>
          <a:xfrm>
            <a:off x="731520" y="2240280"/>
            <a:ext cx="1371600" cy="1371600"/>
          </a:xfrm>
          <a:prstGeom prst="ellipse">
            <a:avLst/>
          </a:prstGeom>
          <a:solidFill>
            <a:srgbClr val="E8623C"/>
          </a:solidFill>
          <a:ln/>
        </p:spPr>
      </p:sp>
      <p:pic>
        <p:nvPicPr>
          <p:cNvPr id="4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909828" y="2418588"/>
            <a:ext cx="1014984" cy="1014984"/>
          </a:xfrm>
          <a:prstGeom prst="rect">
            <a:avLst/>
          </a:prstGeom>
        </p:spPr>
      </p:pic>
      <p:sp>
        <p:nvSpPr>
          <p:cNvPr id="5" name="Text 2"/>
          <p:cNvSpPr txBox="1"/>
          <p:nvPr/>
        </p:nvSpPr>
        <p:spPr>
          <a:xfrm>
            <a:off x="2377440" y="2103120"/>
            <a:ext cx="9052560" cy="14630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38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Herança ligada ao sexo</a:t>
            </a:r>
            <a:endParaRPr lang="en-US" sz="3800" dirty="0"/>
          </a:p>
        </p:txBody>
      </p:sp>
      <p:sp>
        <p:nvSpPr>
          <p:cNvPr id="6" name="Text 3"/>
          <p:cNvSpPr txBox="1"/>
          <p:nvPr/>
        </p:nvSpPr>
        <p:spPr>
          <a:xfrm>
            <a:off x="2377440" y="3383280"/>
            <a:ext cx="905256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000" dirty="0">
                <a:solidFill>
                  <a:srgbClr val="C9CCD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Genes no cromossomo X</a:t>
            </a:r>
            <a:endParaRPr lang="en-US" sz="2000" dirty="0"/>
          </a:p>
        </p:txBody>
      </p:sp>
      <p:sp>
        <p:nvSpPr>
          <p:cNvPr id="7" name="Text 4"/>
          <p:cNvSpPr txBox="1"/>
          <p:nvPr/>
        </p:nvSpPr>
        <p:spPr>
          <a:xfrm>
            <a:off x="731520" y="6035040"/>
            <a:ext cx="1069848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300" i="1" dirty="0">
                <a:solidFill>
                  <a:srgbClr val="6B6E8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Herança ligada ao sexo</a:t>
            </a:r>
            <a:endParaRPr lang="en-US" sz="13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457200"/>
            <a:ext cx="1069848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30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Para começar</a:t>
            </a:r>
            <a:endParaRPr lang="en-US" sz="3000" dirty="0"/>
          </a:p>
        </p:txBody>
      </p:sp>
      <p:sp>
        <p:nvSpPr>
          <p:cNvPr id="3" name="Text 1"/>
          <p:cNvSpPr txBox="1"/>
          <p:nvPr/>
        </p:nvSpPr>
        <p:spPr>
          <a:xfrm>
            <a:off x="548640" y="2011680"/>
            <a:ext cx="11064240" cy="29260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25000"/>
              </a:lnSpc>
              <a:buNone/>
            </a:pPr>
            <a:r>
              <a:rPr lang="en-US" sz="28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Por que daltonismo e hemofilia são muito mais comuns em homens do que em mulheres?</a:t>
            </a:r>
            <a:endParaRPr lang="en-US" sz="2800" dirty="0"/>
          </a:p>
        </p:txBody>
      </p:sp>
      <p:sp>
        <p:nvSpPr>
          <p:cNvPr id="4" name="Text 2"/>
          <p:cNvSpPr txBox="1"/>
          <p:nvPr/>
        </p:nvSpPr>
        <p:spPr>
          <a:xfrm>
            <a:off x="548640" y="6419088"/>
            <a:ext cx="91440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POSSOR · Genética Clássica · Aula 114</a:t>
            </a:r>
            <a:endParaRPr lang="en-US" sz="1200" dirty="0"/>
          </a:p>
        </p:txBody>
      </p:sp>
      <p:sp>
        <p:nvSpPr>
          <p:cNvPr id="5" name="Text 3"/>
          <p:cNvSpPr txBox="1"/>
          <p:nvPr/>
        </p:nvSpPr>
        <p:spPr>
          <a:xfrm>
            <a:off x="11338560" y="6419088"/>
            <a:ext cx="4572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2</a:t>
            </a:r>
            <a:endParaRPr lang="en-US" sz="12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457200"/>
            <a:ext cx="1069848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30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O conceito central</a:t>
            </a:r>
            <a:endParaRPr lang="en-US" sz="3000" dirty="0"/>
          </a:p>
        </p:txBody>
      </p:sp>
      <p:sp>
        <p:nvSpPr>
          <p:cNvPr id="3" name="Shape 1"/>
          <p:cNvSpPr/>
          <p:nvPr/>
        </p:nvSpPr>
        <p:spPr>
          <a:xfrm>
            <a:off x="5184648" y="1554480"/>
            <a:ext cx="1828800" cy="1828800"/>
          </a:xfrm>
          <a:prstGeom prst="ellipse">
            <a:avLst/>
          </a:prstGeom>
          <a:solidFill>
            <a:srgbClr val="F5F1EC"/>
          </a:solidFill>
          <a:ln/>
        </p:spPr>
      </p:sp>
      <p:pic>
        <p:nvPicPr>
          <p:cNvPr id="4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422392" y="1792224"/>
            <a:ext cx="1353312" cy="1353312"/>
          </a:xfrm>
          <a:prstGeom prst="rect">
            <a:avLst/>
          </a:prstGeom>
        </p:spPr>
      </p:pic>
      <p:sp>
        <p:nvSpPr>
          <p:cNvPr id="5" name="Text 2"/>
          <p:cNvSpPr txBox="1"/>
          <p:nvPr/>
        </p:nvSpPr>
        <p:spPr>
          <a:xfrm>
            <a:off x="1097280" y="3749040"/>
            <a:ext cx="9966960" cy="12801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22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Genes ligados ao X afetam mais homens (hemizigotos, um só X) do que mulheres (precisam de dois alelos recessivos).</a:t>
            </a:r>
            <a:endParaRPr lang="en-US" sz="2200" dirty="0"/>
          </a:p>
        </p:txBody>
      </p:sp>
      <p:sp>
        <p:nvSpPr>
          <p:cNvPr id="6" name="Text 3"/>
          <p:cNvSpPr txBox="1"/>
          <p:nvPr/>
        </p:nvSpPr>
        <p:spPr>
          <a:xfrm>
            <a:off x="548640" y="6419088"/>
            <a:ext cx="91440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POSSOR · Genética Clássica · Aula 114</a:t>
            </a:r>
            <a:endParaRPr lang="en-US" sz="1200" dirty="0"/>
          </a:p>
        </p:txBody>
      </p:sp>
      <p:sp>
        <p:nvSpPr>
          <p:cNvPr id="7" name="Text 4"/>
          <p:cNvSpPr txBox="1"/>
          <p:nvPr/>
        </p:nvSpPr>
        <p:spPr>
          <a:xfrm>
            <a:off x="11338560" y="6419088"/>
            <a:ext cx="4572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3</a:t>
            </a:r>
            <a:endParaRPr lang="en-US" sz="12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457200"/>
            <a:ext cx="1069848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30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Como funciona</a:t>
            </a:r>
            <a:endParaRPr lang="en-US" sz="3000" dirty="0"/>
          </a:p>
        </p:txBody>
      </p:sp>
      <p:sp>
        <p:nvSpPr>
          <p:cNvPr id="3" name="Text 1"/>
          <p:cNvSpPr txBox="1"/>
          <p:nvPr/>
        </p:nvSpPr>
        <p:spPr>
          <a:xfrm>
            <a:off x="548640" y="1600200"/>
            <a:ext cx="10881360" cy="8229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2200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 diferença no número de cromossomos X entre homens e mulheres explica a diferença de frequência.</a:t>
            </a:r>
            <a:endParaRPr lang="en-US" sz="2200" dirty="0"/>
          </a:p>
        </p:txBody>
      </p:sp>
      <p:sp>
        <p:nvSpPr>
          <p:cNvPr id="4" name="Text 2"/>
          <p:cNvSpPr txBox="1"/>
          <p:nvPr/>
        </p:nvSpPr>
        <p:spPr>
          <a:xfrm>
            <a:off x="548640" y="2606040"/>
            <a:ext cx="10698480" cy="30175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25000"/>
              </a:lnSpc>
              <a:spcAft>
                <a:spcPts val="1400"/>
              </a:spcAft>
              <a:buNone/>
            </a:pPr>
            <a:r>
              <a:rPr lang="en-US" sz="2200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•  Mulheres: XX (podem ser homo ou heterozigotas)</a:t>
            </a:r>
            <a:endParaRPr lang="en-US" sz="2200" dirty="0"/>
          </a:p>
          <a:p>
            <a:pPr indent="0" marL="0">
              <a:lnSpc>
                <a:spcPct val="125000"/>
              </a:lnSpc>
              <a:spcAft>
                <a:spcPts val="1400"/>
              </a:spcAft>
              <a:buNone/>
            </a:pPr>
            <a:r>
              <a:rPr lang="en-US" sz="2200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•  Homens: XY (hemizigotos, um só X, expressam o alelo presente)</a:t>
            </a:r>
            <a:endParaRPr lang="en-US" sz="2200" dirty="0"/>
          </a:p>
          <a:p>
            <a:pPr indent="0" marL="0">
              <a:lnSpc>
                <a:spcPct val="125000"/>
              </a:lnSpc>
              <a:spcAft>
                <a:spcPts val="1400"/>
              </a:spcAft>
              <a:buNone/>
            </a:pPr>
            <a:r>
              <a:rPr lang="en-US" sz="2200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•  Daltonismo e hemofilia: recessivos ligados ao X</a:t>
            </a:r>
            <a:endParaRPr lang="en-US" sz="2200" dirty="0"/>
          </a:p>
          <a:p>
            <a:pPr indent="0" marL="0">
              <a:lnSpc>
                <a:spcPct val="125000"/>
              </a:lnSpc>
              <a:spcAft>
                <a:spcPts val="1400"/>
              </a:spcAft>
              <a:buNone/>
            </a:pPr>
            <a:r>
              <a:rPr lang="en-US" sz="2200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•  Homens manifestam com 1 alelo; mulheres precisam de 2</a:t>
            </a:r>
            <a:endParaRPr lang="en-US" sz="2200" dirty="0"/>
          </a:p>
        </p:txBody>
      </p:sp>
      <p:sp>
        <p:nvSpPr>
          <p:cNvPr id="5" name="Text 3"/>
          <p:cNvSpPr txBox="1"/>
          <p:nvPr/>
        </p:nvSpPr>
        <p:spPr>
          <a:xfrm>
            <a:off x="548640" y="6419088"/>
            <a:ext cx="91440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POSSOR · Genética Clássica · Aula 114</a:t>
            </a:r>
            <a:endParaRPr lang="en-US" sz="1200" dirty="0"/>
          </a:p>
        </p:txBody>
      </p:sp>
      <p:sp>
        <p:nvSpPr>
          <p:cNvPr id="6" name="Text 4"/>
          <p:cNvSpPr txBox="1"/>
          <p:nvPr/>
        </p:nvSpPr>
        <p:spPr>
          <a:xfrm>
            <a:off x="11338560" y="6419088"/>
            <a:ext cx="4572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4</a:t>
            </a:r>
            <a:endParaRPr lang="en-US" sz="12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457200"/>
            <a:ext cx="1069848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26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Cuidado com essa armadilha</a:t>
            </a:r>
            <a:endParaRPr lang="en-US" sz="2600" dirty="0"/>
          </a:p>
        </p:txBody>
      </p:sp>
      <p:sp>
        <p:nvSpPr>
          <p:cNvPr id="3" name="Shape 1"/>
          <p:cNvSpPr/>
          <p:nvPr/>
        </p:nvSpPr>
        <p:spPr>
          <a:xfrm>
            <a:off x="9418320" y="548640"/>
            <a:ext cx="1188720" cy="1188720"/>
          </a:xfrm>
          <a:prstGeom prst="ellipse">
            <a:avLst/>
          </a:prstGeom>
          <a:solidFill>
            <a:srgbClr val="F5F1EC"/>
          </a:solidFill>
          <a:ln/>
        </p:spPr>
      </p:sp>
      <p:pic>
        <p:nvPicPr>
          <p:cNvPr id="4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9572854" y="703174"/>
            <a:ext cx="879653" cy="879653"/>
          </a:xfrm>
          <a:prstGeom prst="rect">
            <a:avLst/>
          </a:prstGeom>
        </p:spPr>
      </p:pic>
      <p:sp>
        <p:nvSpPr>
          <p:cNvPr id="5" name="Text 2"/>
          <p:cNvSpPr txBox="1"/>
          <p:nvPr/>
        </p:nvSpPr>
        <p:spPr>
          <a:xfrm>
            <a:off x="548640" y="2103120"/>
            <a:ext cx="10881360" cy="31089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30000"/>
              </a:lnSpc>
              <a:buNone/>
            </a:pPr>
            <a:r>
              <a:rPr lang="en-US" sz="24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Achar que homens e mulheres têm a mesma chance de manifestar uma condição recessiva ligada ao X — homens manifestam com um único alelo recessivo.</a:t>
            </a:r>
            <a:endParaRPr lang="en-US" sz="2400" dirty="0"/>
          </a:p>
        </p:txBody>
      </p:sp>
      <p:sp>
        <p:nvSpPr>
          <p:cNvPr id="6" name="Text 3"/>
          <p:cNvSpPr txBox="1"/>
          <p:nvPr/>
        </p:nvSpPr>
        <p:spPr>
          <a:xfrm>
            <a:off x="548640" y="6419088"/>
            <a:ext cx="91440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POSSOR · Genética Clássica · Aula 114</a:t>
            </a:r>
            <a:endParaRPr lang="en-US" sz="1200" dirty="0"/>
          </a:p>
        </p:txBody>
      </p:sp>
      <p:sp>
        <p:nvSpPr>
          <p:cNvPr id="7" name="Text 4"/>
          <p:cNvSpPr txBox="1"/>
          <p:nvPr/>
        </p:nvSpPr>
        <p:spPr>
          <a:xfrm>
            <a:off x="11338560" y="6419088"/>
            <a:ext cx="4572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5</a:t>
            </a:r>
            <a:endParaRPr lang="en-US" sz="12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457200"/>
            <a:ext cx="1069848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30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Exemplo resolvido</a:t>
            </a:r>
            <a:endParaRPr lang="en-US" sz="3000" dirty="0"/>
          </a:p>
        </p:txBody>
      </p:sp>
      <p:sp>
        <p:nvSpPr>
          <p:cNvPr id="3" name="Text 1"/>
          <p:cNvSpPr txBox="1"/>
          <p:nvPr/>
        </p:nvSpPr>
        <p:spPr>
          <a:xfrm>
            <a:off x="548640" y="1554480"/>
            <a:ext cx="10698480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20000"/>
              </a:lnSpc>
              <a:buNone/>
            </a:pPr>
            <a:r>
              <a:rPr lang="en-US" sz="2000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Por que o daltonismo é mais comum em homens?</a:t>
            </a:r>
            <a:endParaRPr lang="en-US" sz="2000" dirty="0"/>
          </a:p>
        </p:txBody>
      </p:sp>
      <p:sp>
        <p:nvSpPr>
          <p:cNvPr id="4" name="Shape 2"/>
          <p:cNvSpPr/>
          <p:nvPr/>
        </p:nvSpPr>
        <p:spPr>
          <a:xfrm>
            <a:off x="2103120" y="2651760"/>
            <a:ext cx="7955280" cy="2834640"/>
          </a:xfrm>
          <a:prstGeom prst="roundRect">
            <a:avLst>
              <a:gd name="adj" fmla="val 4839"/>
            </a:avLst>
          </a:prstGeom>
          <a:solidFill>
            <a:srgbClr val="F5F1EC"/>
          </a:solidFill>
          <a:ln/>
        </p:spPr>
      </p:sp>
      <p:sp>
        <p:nvSpPr>
          <p:cNvPr id="5" name="Text 3"/>
          <p:cNvSpPr txBox="1"/>
          <p:nvPr/>
        </p:nvSpPr>
        <p:spPr>
          <a:xfrm>
            <a:off x="2377440" y="2880360"/>
            <a:ext cx="740664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2200" b="1" dirty="0">
                <a:solidFill>
                  <a:srgbClr val="1E2130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O gene está no cromossomo X</a:t>
            </a:r>
            <a:endParaRPr lang="en-US" sz="2200" dirty="0"/>
          </a:p>
        </p:txBody>
      </p:sp>
      <p:sp>
        <p:nvSpPr>
          <p:cNvPr id="6" name="Text 4"/>
          <p:cNvSpPr txBox="1"/>
          <p:nvPr/>
        </p:nvSpPr>
        <p:spPr>
          <a:xfrm>
            <a:off x="2377440" y="3703320"/>
            <a:ext cx="740664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2200" b="1" dirty="0">
                <a:solidFill>
                  <a:srgbClr val="1E2130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Homens têm só um X, então um alelo recessivo já basta</a:t>
            </a:r>
            <a:endParaRPr lang="en-US" sz="2200" dirty="0"/>
          </a:p>
        </p:txBody>
      </p:sp>
      <p:sp>
        <p:nvSpPr>
          <p:cNvPr id="7" name="Text 5"/>
          <p:cNvSpPr txBox="1"/>
          <p:nvPr/>
        </p:nvSpPr>
        <p:spPr>
          <a:xfrm>
            <a:off x="2377440" y="4526280"/>
            <a:ext cx="740664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2200" b="1" dirty="0">
                <a:solidFill>
                  <a:srgbClr val="1E2130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Mulheres precisam de dois alelos recessivos (um em cada X)</a:t>
            </a:r>
            <a:endParaRPr lang="en-US" sz="2200" dirty="0"/>
          </a:p>
        </p:txBody>
      </p:sp>
      <p:sp>
        <p:nvSpPr>
          <p:cNvPr id="8" name="Text 6"/>
          <p:cNvSpPr txBox="1"/>
          <p:nvPr/>
        </p:nvSpPr>
        <p:spPr>
          <a:xfrm>
            <a:off x="548640" y="6419088"/>
            <a:ext cx="91440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POSSOR · Genética Clássica · Aula 114</a:t>
            </a:r>
            <a:endParaRPr lang="en-US" sz="1200" dirty="0"/>
          </a:p>
        </p:txBody>
      </p:sp>
      <p:sp>
        <p:nvSpPr>
          <p:cNvPr id="9" name="Text 7"/>
          <p:cNvSpPr txBox="1"/>
          <p:nvPr/>
        </p:nvSpPr>
        <p:spPr>
          <a:xfrm>
            <a:off x="11338560" y="6419088"/>
            <a:ext cx="4572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6</a:t>
            </a:r>
            <a:endParaRPr lang="en-US" sz="12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457200"/>
            <a:ext cx="1069848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26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Roteiro de hoje</a:t>
            </a:r>
            <a:endParaRPr lang="en-US" sz="2600" dirty="0"/>
          </a:p>
        </p:txBody>
      </p:sp>
      <p:sp>
        <p:nvSpPr>
          <p:cNvPr id="3" name="Shape 1"/>
          <p:cNvSpPr/>
          <p:nvPr/>
        </p:nvSpPr>
        <p:spPr>
          <a:xfrm>
            <a:off x="822960" y="1828800"/>
            <a:ext cx="10515600" cy="758952"/>
          </a:xfrm>
          <a:prstGeom prst="roundRect">
            <a:avLst>
              <a:gd name="adj" fmla="val 12048"/>
            </a:avLst>
          </a:prstGeom>
          <a:solidFill>
            <a:srgbClr val="F5F1EC"/>
          </a:solidFill>
          <a:ln/>
        </p:spPr>
      </p:sp>
      <p:sp>
        <p:nvSpPr>
          <p:cNvPr id="4" name="Text 2"/>
          <p:cNvSpPr txBox="1"/>
          <p:nvPr/>
        </p:nvSpPr>
        <p:spPr>
          <a:xfrm>
            <a:off x="1097280" y="1828800"/>
            <a:ext cx="548640" cy="7589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E8623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1</a:t>
            </a:r>
            <a:endParaRPr lang="en-US" sz="2200" dirty="0"/>
          </a:p>
        </p:txBody>
      </p:sp>
      <p:sp>
        <p:nvSpPr>
          <p:cNvPr id="5" name="Text 3"/>
          <p:cNvSpPr txBox="1"/>
          <p:nvPr/>
        </p:nvSpPr>
        <p:spPr>
          <a:xfrm>
            <a:off x="1828800" y="1828800"/>
            <a:ext cx="8961120" cy="7589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Retomar cromossomos sexuais e cariótipo (Módulo 4)</a:t>
            </a:r>
            <a:endParaRPr lang="en-US" sz="2200" dirty="0"/>
          </a:p>
        </p:txBody>
      </p:sp>
      <p:sp>
        <p:nvSpPr>
          <p:cNvPr id="6" name="Shape 4"/>
          <p:cNvSpPr/>
          <p:nvPr/>
        </p:nvSpPr>
        <p:spPr>
          <a:xfrm>
            <a:off x="822960" y="2697480"/>
            <a:ext cx="10515600" cy="758952"/>
          </a:xfrm>
          <a:prstGeom prst="roundRect">
            <a:avLst>
              <a:gd name="adj" fmla="val 12048"/>
            </a:avLst>
          </a:prstGeom>
          <a:solidFill>
            <a:srgbClr val="FFFFFF"/>
          </a:solidFill>
          <a:ln/>
        </p:spPr>
      </p:sp>
      <p:sp>
        <p:nvSpPr>
          <p:cNvPr id="7" name="Text 5"/>
          <p:cNvSpPr txBox="1"/>
          <p:nvPr/>
        </p:nvSpPr>
        <p:spPr>
          <a:xfrm>
            <a:off x="1097280" y="2697480"/>
            <a:ext cx="548640" cy="7589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E8623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2</a:t>
            </a:r>
            <a:endParaRPr lang="en-US" sz="2200" dirty="0"/>
          </a:p>
        </p:txBody>
      </p:sp>
      <p:sp>
        <p:nvSpPr>
          <p:cNvPr id="8" name="Text 6"/>
          <p:cNvSpPr txBox="1"/>
          <p:nvPr/>
        </p:nvSpPr>
        <p:spPr>
          <a:xfrm>
            <a:off x="1828800" y="2697480"/>
            <a:ext cx="8961120" cy="7589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Apresentar a herança ligada ao X</a:t>
            </a:r>
            <a:endParaRPr lang="en-US" sz="2200" dirty="0"/>
          </a:p>
        </p:txBody>
      </p:sp>
      <p:sp>
        <p:nvSpPr>
          <p:cNvPr id="9" name="Shape 7"/>
          <p:cNvSpPr/>
          <p:nvPr/>
        </p:nvSpPr>
        <p:spPr>
          <a:xfrm>
            <a:off x="822960" y="3566160"/>
            <a:ext cx="10515600" cy="758952"/>
          </a:xfrm>
          <a:prstGeom prst="roundRect">
            <a:avLst>
              <a:gd name="adj" fmla="val 12048"/>
            </a:avLst>
          </a:prstGeom>
          <a:solidFill>
            <a:srgbClr val="F5F1EC"/>
          </a:solidFill>
          <a:ln/>
        </p:spPr>
      </p:sp>
      <p:sp>
        <p:nvSpPr>
          <p:cNvPr id="10" name="Text 8"/>
          <p:cNvSpPr txBox="1"/>
          <p:nvPr/>
        </p:nvSpPr>
        <p:spPr>
          <a:xfrm>
            <a:off x="1097280" y="3566160"/>
            <a:ext cx="548640" cy="7589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E8623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3</a:t>
            </a:r>
            <a:endParaRPr lang="en-US" sz="2200" dirty="0"/>
          </a:p>
        </p:txBody>
      </p:sp>
      <p:sp>
        <p:nvSpPr>
          <p:cNvPr id="11" name="Text 9"/>
          <p:cNvSpPr txBox="1"/>
          <p:nvPr/>
        </p:nvSpPr>
        <p:spPr>
          <a:xfrm>
            <a:off x="1828800" y="3566160"/>
            <a:ext cx="8961120" cy="7589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Apresentar exemplos (daltonismo, hemofilia)</a:t>
            </a:r>
            <a:endParaRPr lang="en-US" sz="2200" dirty="0"/>
          </a:p>
        </p:txBody>
      </p:sp>
      <p:sp>
        <p:nvSpPr>
          <p:cNvPr id="12" name="Shape 10"/>
          <p:cNvSpPr/>
          <p:nvPr/>
        </p:nvSpPr>
        <p:spPr>
          <a:xfrm>
            <a:off x="822960" y="4434840"/>
            <a:ext cx="10515600" cy="758952"/>
          </a:xfrm>
          <a:prstGeom prst="roundRect">
            <a:avLst>
              <a:gd name="adj" fmla="val 12048"/>
            </a:avLst>
          </a:prstGeom>
          <a:solidFill>
            <a:srgbClr val="FFFFFF"/>
          </a:solidFill>
          <a:ln/>
        </p:spPr>
      </p:sp>
      <p:sp>
        <p:nvSpPr>
          <p:cNvPr id="13" name="Text 11"/>
          <p:cNvSpPr txBox="1"/>
          <p:nvPr/>
        </p:nvSpPr>
        <p:spPr>
          <a:xfrm>
            <a:off x="1097280" y="4434840"/>
            <a:ext cx="548640" cy="7589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E8623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4</a:t>
            </a:r>
            <a:endParaRPr lang="en-US" sz="2200" dirty="0"/>
          </a:p>
        </p:txBody>
      </p:sp>
      <p:sp>
        <p:nvSpPr>
          <p:cNvPr id="14" name="Text 12"/>
          <p:cNvSpPr txBox="1"/>
          <p:nvPr/>
        </p:nvSpPr>
        <p:spPr>
          <a:xfrm>
            <a:off x="1828800" y="4434840"/>
            <a:ext cx="8961120" cy="7589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Resolver em conjunto um cruzamento ligado ao X</a:t>
            </a:r>
            <a:endParaRPr lang="en-US" sz="2200" dirty="0"/>
          </a:p>
        </p:txBody>
      </p:sp>
      <p:sp>
        <p:nvSpPr>
          <p:cNvPr id="15" name="Shape 13"/>
          <p:cNvSpPr/>
          <p:nvPr/>
        </p:nvSpPr>
        <p:spPr>
          <a:xfrm>
            <a:off x="822960" y="5303520"/>
            <a:ext cx="10515600" cy="758952"/>
          </a:xfrm>
          <a:prstGeom prst="roundRect">
            <a:avLst>
              <a:gd name="adj" fmla="val 12048"/>
            </a:avLst>
          </a:prstGeom>
          <a:solidFill>
            <a:srgbClr val="F5F1EC"/>
          </a:solidFill>
          <a:ln/>
        </p:spPr>
      </p:sp>
      <p:sp>
        <p:nvSpPr>
          <p:cNvPr id="16" name="Text 14"/>
          <p:cNvSpPr txBox="1"/>
          <p:nvPr/>
        </p:nvSpPr>
        <p:spPr>
          <a:xfrm>
            <a:off x="1097280" y="5303520"/>
            <a:ext cx="548640" cy="7589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E8623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5</a:t>
            </a:r>
            <a:endParaRPr lang="en-US" sz="2200" dirty="0"/>
          </a:p>
        </p:txBody>
      </p:sp>
      <p:sp>
        <p:nvSpPr>
          <p:cNvPr id="17" name="Text 15"/>
          <p:cNvSpPr txBox="1"/>
          <p:nvPr/>
        </p:nvSpPr>
        <p:spPr>
          <a:xfrm>
            <a:off x="1828800" y="5303520"/>
            <a:ext cx="8961120" cy="7589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Exercícios sobre herança ligada ao sexo</a:t>
            </a:r>
            <a:endParaRPr lang="en-US" sz="2200" dirty="0"/>
          </a:p>
        </p:txBody>
      </p:sp>
      <p:sp>
        <p:nvSpPr>
          <p:cNvPr id="18" name="Text 16"/>
          <p:cNvSpPr txBox="1"/>
          <p:nvPr/>
        </p:nvSpPr>
        <p:spPr>
          <a:xfrm>
            <a:off x="548640" y="6419088"/>
            <a:ext cx="91440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POSSOR · Genética Clássica · Aula 114</a:t>
            </a:r>
            <a:endParaRPr lang="en-US" sz="1200" dirty="0"/>
          </a:p>
        </p:txBody>
      </p:sp>
      <p:sp>
        <p:nvSpPr>
          <p:cNvPr id="19" name="Text 17"/>
          <p:cNvSpPr txBox="1"/>
          <p:nvPr/>
        </p:nvSpPr>
        <p:spPr>
          <a:xfrm>
            <a:off x="11338560" y="6419088"/>
            <a:ext cx="4572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7</a:t>
            </a:r>
            <a:endParaRPr lang="en-US" sz="12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457200"/>
            <a:ext cx="1069848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26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Hora dos Exercícios — Fixação</a:t>
            </a:r>
            <a:endParaRPr lang="en-US" sz="2600" dirty="0"/>
          </a:p>
        </p:txBody>
      </p:sp>
      <p:sp>
        <p:nvSpPr>
          <p:cNvPr id="3" name="Shape 1"/>
          <p:cNvSpPr/>
          <p:nvPr/>
        </p:nvSpPr>
        <p:spPr>
          <a:xfrm>
            <a:off x="9418320" y="457200"/>
            <a:ext cx="960120" cy="960120"/>
          </a:xfrm>
          <a:prstGeom prst="ellipse">
            <a:avLst/>
          </a:prstGeom>
          <a:solidFill>
            <a:srgbClr val="F5F1EC"/>
          </a:solidFill>
          <a:ln/>
        </p:spPr>
      </p:sp>
      <p:pic>
        <p:nvPicPr>
          <p:cNvPr id="4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9543136" y="582016"/>
            <a:ext cx="710489" cy="710489"/>
          </a:xfrm>
          <a:prstGeom prst="rect">
            <a:avLst/>
          </a:prstGeom>
        </p:spPr>
      </p:pic>
      <p:sp>
        <p:nvSpPr>
          <p:cNvPr id="5" name="Text 2"/>
          <p:cNvSpPr txBox="1"/>
          <p:nvPr/>
        </p:nvSpPr>
        <p:spPr>
          <a:xfrm>
            <a:off x="548640" y="1600200"/>
            <a:ext cx="36576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500" b="1" dirty="0">
                <a:solidFill>
                  <a:srgbClr val="E8623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QUESTÃO 1</a:t>
            </a:r>
            <a:endParaRPr lang="en-US" sz="1500" dirty="0"/>
          </a:p>
        </p:txBody>
      </p:sp>
      <p:sp>
        <p:nvSpPr>
          <p:cNvPr id="6" name="Shape 3"/>
          <p:cNvSpPr/>
          <p:nvPr/>
        </p:nvSpPr>
        <p:spPr>
          <a:xfrm>
            <a:off x="548640" y="2011680"/>
            <a:ext cx="10698480" cy="1920240"/>
          </a:xfrm>
          <a:prstGeom prst="roundRect">
            <a:avLst>
              <a:gd name="adj" fmla="val 5714"/>
            </a:avLst>
          </a:prstGeom>
          <a:solidFill>
            <a:srgbClr val="F5F1EC"/>
          </a:solidFill>
          <a:ln/>
        </p:spPr>
      </p:sp>
      <p:sp>
        <p:nvSpPr>
          <p:cNvPr id="7" name="Text 4"/>
          <p:cNvSpPr txBox="1"/>
          <p:nvPr/>
        </p:nvSpPr>
        <p:spPr>
          <a:xfrm>
            <a:off x="822960" y="2194560"/>
            <a:ext cx="10149840" cy="15544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900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Por que o daltonismo é muito mais comum em homens do que em mulheres?</a:t>
            </a:r>
            <a:endParaRPr lang="en-US" sz="1900" dirty="0"/>
          </a:p>
        </p:txBody>
      </p:sp>
      <p:sp>
        <p:nvSpPr>
          <p:cNvPr id="8" name="Text 5"/>
          <p:cNvSpPr txBox="1"/>
          <p:nvPr/>
        </p:nvSpPr>
        <p:spPr>
          <a:xfrm>
            <a:off x="548640" y="4251960"/>
            <a:ext cx="27432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500" b="1" dirty="0">
                <a:solidFill>
                  <a:srgbClr val="E8623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💡 Dica</a:t>
            </a:r>
            <a:endParaRPr lang="en-US" sz="1500" dirty="0"/>
          </a:p>
        </p:txBody>
      </p:sp>
      <p:sp>
        <p:nvSpPr>
          <p:cNvPr id="9" name="Text 6"/>
          <p:cNvSpPr txBox="1"/>
          <p:nvPr/>
        </p:nvSpPr>
        <p:spPr>
          <a:xfrm>
            <a:off x="548640" y="4663440"/>
            <a:ext cx="10149840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600" i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Homem com um alelo recessivo no X já manifesta a condição — não há um segundo X para 'mascarar'.</a:t>
            </a:r>
            <a:endParaRPr lang="en-US" sz="1600" dirty="0"/>
          </a:p>
        </p:txBody>
      </p:sp>
      <p:sp>
        <p:nvSpPr>
          <p:cNvPr id="10" name="Text 7"/>
          <p:cNvSpPr txBox="1"/>
          <p:nvPr/>
        </p:nvSpPr>
        <p:spPr>
          <a:xfrm>
            <a:off x="548640" y="6419088"/>
            <a:ext cx="91440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POSSOR · Genética Clássica · Aula 114</a:t>
            </a:r>
            <a:endParaRPr lang="en-US" sz="1200" dirty="0"/>
          </a:p>
        </p:txBody>
      </p:sp>
      <p:sp>
        <p:nvSpPr>
          <p:cNvPr id="11" name="Text 8"/>
          <p:cNvSpPr txBox="1"/>
          <p:nvPr/>
        </p:nvSpPr>
        <p:spPr>
          <a:xfrm>
            <a:off x="11338560" y="6419088"/>
            <a:ext cx="4572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8</a:t>
            </a:r>
            <a:endParaRPr lang="en-US" sz="12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1E213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9509760" y="457200"/>
            <a:ext cx="1005840" cy="1005840"/>
          </a:xfrm>
          <a:prstGeom prst="ellipse">
            <a:avLst/>
          </a:prstGeom>
          <a:solidFill>
            <a:srgbClr val="E8623C"/>
          </a:solidFill>
          <a:ln/>
        </p:spPr>
      </p:sp>
      <p:pic>
        <p:nvPicPr>
          <p:cNvPr id="3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9640519" y="587959"/>
            <a:ext cx="744322" cy="744322"/>
          </a:xfrm>
          <a:prstGeom prst="rect">
            <a:avLst/>
          </a:prstGeom>
        </p:spPr>
      </p:pic>
      <p:sp>
        <p:nvSpPr>
          <p:cNvPr id="4" name="Text 1"/>
          <p:cNvSpPr txBox="1"/>
          <p:nvPr/>
        </p:nvSpPr>
        <p:spPr>
          <a:xfrm>
            <a:off x="731520" y="594360"/>
            <a:ext cx="8229600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8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Gabarito e Encerramento</a:t>
            </a:r>
            <a:endParaRPr lang="en-US" sz="2800" dirty="0"/>
          </a:p>
        </p:txBody>
      </p:sp>
      <p:sp>
        <p:nvSpPr>
          <p:cNvPr id="5" name="Text 2"/>
          <p:cNvSpPr txBox="1"/>
          <p:nvPr/>
        </p:nvSpPr>
        <p:spPr>
          <a:xfrm>
            <a:off x="731520" y="1600200"/>
            <a:ext cx="36576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500" b="1" dirty="0">
                <a:solidFill>
                  <a:srgbClr val="E8623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Resposta</a:t>
            </a:r>
            <a:endParaRPr lang="en-US" sz="1500" dirty="0"/>
          </a:p>
        </p:txBody>
      </p:sp>
      <p:sp>
        <p:nvSpPr>
          <p:cNvPr id="6" name="Text 3"/>
          <p:cNvSpPr txBox="1"/>
          <p:nvPr/>
        </p:nvSpPr>
        <p:spPr>
          <a:xfrm>
            <a:off x="731520" y="1965960"/>
            <a:ext cx="10515600" cy="11887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20000"/>
              </a:lnSpc>
              <a:buNone/>
            </a:pPr>
            <a:r>
              <a:rPr lang="en-US" sz="1800" dirty="0">
                <a:solidFill>
                  <a:srgbClr val="D8DAE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Porque o gene está no cromossomo X; homens têm apenas um X, então um único alelo recessivo já causa a condição, enquanto mulheres precisam de dois alelos recessivos (um em cada X).</a:t>
            </a:r>
            <a:endParaRPr lang="en-US" sz="1800" dirty="0"/>
          </a:p>
        </p:txBody>
      </p:sp>
      <p:sp>
        <p:nvSpPr>
          <p:cNvPr id="7" name="Text 4"/>
          <p:cNvSpPr txBox="1"/>
          <p:nvPr/>
        </p:nvSpPr>
        <p:spPr>
          <a:xfrm>
            <a:off x="731520" y="3383280"/>
            <a:ext cx="36576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500" b="1" dirty="0">
                <a:solidFill>
                  <a:srgbClr val="E8623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Resumo da Aula</a:t>
            </a:r>
            <a:endParaRPr lang="en-US" sz="1500" dirty="0"/>
          </a:p>
        </p:txBody>
      </p:sp>
      <p:sp>
        <p:nvSpPr>
          <p:cNvPr id="8" name="Text 5"/>
          <p:cNvSpPr txBox="1"/>
          <p:nvPr/>
        </p:nvSpPr>
        <p:spPr>
          <a:xfrm>
            <a:off x="731520" y="3749040"/>
            <a:ext cx="1051560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800" dirty="0">
                <a:solidFill>
                  <a:srgbClr val="D8DAE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O número de cromossomos X explica a diferença entre sexos:</a:t>
            </a:r>
            <a:endParaRPr lang="en-US" sz="1800" dirty="0"/>
          </a:p>
        </p:txBody>
      </p:sp>
      <p:sp>
        <p:nvSpPr>
          <p:cNvPr id="9" name="Text 6"/>
          <p:cNvSpPr txBox="1"/>
          <p:nvPr/>
        </p:nvSpPr>
        <p:spPr>
          <a:xfrm>
            <a:off x="731520" y="4343400"/>
            <a:ext cx="10515600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25000"/>
              </a:lnSpc>
              <a:spcAft>
                <a:spcPts val="1400"/>
              </a:spcAft>
              <a:buNone/>
            </a:pPr>
            <a:r>
              <a:rPr lang="en-US" sz="1800" dirty="0">
                <a:solidFill>
                  <a:srgbClr val="D8DAE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•  Homens: hemizigotos, um só X</a:t>
            </a:r>
            <a:endParaRPr lang="en-US" sz="1800" dirty="0"/>
          </a:p>
          <a:p>
            <a:pPr indent="0" marL="0">
              <a:lnSpc>
                <a:spcPct val="125000"/>
              </a:lnSpc>
              <a:spcAft>
                <a:spcPts val="1400"/>
              </a:spcAft>
              <a:buNone/>
            </a:pPr>
            <a:r>
              <a:rPr lang="en-US" sz="1800" dirty="0">
                <a:solidFill>
                  <a:srgbClr val="D8DAE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•  Mulheres: precisam de 2 alelos recessivos para manifestar</a:t>
            </a:r>
            <a:endParaRPr lang="en-US" sz="1800" dirty="0"/>
          </a:p>
          <a:p>
            <a:pPr indent="0" marL="0">
              <a:lnSpc>
                <a:spcPct val="125000"/>
              </a:lnSpc>
              <a:spcAft>
                <a:spcPts val="1400"/>
              </a:spcAft>
              <a:buNone/>
            </a:pPr>
            <a:r>
              <a:rPr lang="en-US" sz="1800" dirty="0">
                <a:solidFill>
                  <a:srgbClr val="D8DAE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•  Daltonismo e hemofilia: exemplos clássicos ligados ao X</a:t>
            </a:r>
            <a:endParaRPr lang="en-US" sz="1800" dirty="0"/>
          </a:p>
        </p:txBody>
      </p:sp>
      <p:sp>
        <p:nvSpPr>
          <p:cNvPr id="10" name="Text 7"/>
          <p:cNvSpPr txBox="1"/>
          <p:nvPr/>
        </p:nvSpPr>
        <p:spPr>
          <a:xfrm>
            <a:off x="731520" y="5760720"/>
            <a:ext cx="1051560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600" i="1" dirty="0">
                <a:solidFill>
                  <a:srgbClr val="C9CCD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Próxima aula: Módulo concluído.</a:t>
            </a:r>
            <a:endParaRPr lang="en-US" sz="1600" dirty="0"/>
          </a:p>
        </p:txBody>
      </p:sp>
      <p:sp>
        <p:nvSpPr>
          <p:cNvPr id="11" name="Text 8"/>
          <p:cNvSpPr txBox="1"/>
          <p:nvPr/>
        </p:nvSpPr>
        <p:spPr>
          <a:xfrm>
            <a:off x="548640" y="6419088"/>
            <a:ext cx="91440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POSSOR · Genética Clássica · Aula 114</a:t>
            </a:r>
            <a:endParaRPr lang="en-US" sz="1200" dirty="0"/>
          </a:p>
        </p:txBody>
      </p:sp>
      <p:sp>
        <p:nvSpPr>
          <p:cNvPr id="12" name="Text 9"/>
          <p:cNvSpPr txBox="1"/>
          <p:nvPr/>
        </p:nvSpPr>
        <p:spPr>
          <a:xfrm>
            <a:off x="11338560" y="6419088"/>
            <a:ext cx="4572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9</a:t>
            </a:r>
            <a:endParaRPr lang="en-US" sz="12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9</Slides>
  <Notes>9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9</vt:i4>
      </vt:variant>
    </vt:vector>
  </HeadingPairs>
  <TitlesOfParts>
    <vt:vector size="12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2026-09-20T22:54:38Z</dcterms:created>
  <dcterms:modified xsi:type="dcterms:W3CDTF">2026-09-20T22:54:38Z</dcterms:modified>
</cp:coreProperties>
</file>