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</p:sldIdLst>
  <p:notesMasterIdLst>
    <p:notesMasterId r:id="rId11"/>
  </p:notesMasterIdLst>
  <p:sldSz cx="12192000" cy="6858000"/>
  <p:notesSz cx="6858000" cy="12192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notesMaster" Target="notesMasters/notesMaster1.xml"/><Relationship Id="rId12" Type="http://schemas.openxmlformats.org/officeDocument/2006/relationships/presProps" Target="presProps.xml"/><Relationship Id="rId13" Type="http://schemas.openxmlformats.org/officeDocument/2006/relationships/viewProps" Target="viewProps.xml"/><Relationship Id="rId14" Type="http://schemas.openxmlformats.org/officeDocument/2006/relationships/theme" Target="theme/theme1.xml"/><Relationship Id="rId1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731520" y="640080"/>
            <a:ext cx="1069848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7 · BIOLOGIA · AULA 61</a:t>
            </a:r>
            <a:endParaRPr lang="en-US" sz="1400" dirty="0"/>
          </a:p>
        </p:txBody>
      </p:sp>
      <p:sp>
        <p:nvSpPr>
          <p:cNvPr id="3" name="Shape 1"/>
          <p:cNvSpPr/>
          <p:nvPr/>
        </p:nvSpPr>
        <p:spPr>
          <a:xfrm>
            <a:off x="731520" y="2240280"/>
            <a:ext cx="1371600" cy="137160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9828" y="2418588"/>
            <a:ext cx="1014984" cy="1014984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2377440" y="2103120"/>
            <a:ext cx="905256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Mecânica respiratória</a:t>
            </a:r>
            <a:endParaRPr lang="en-US" sz="3800" dirty="0"/>
          </a:p>
        </p:txBody>
      </p:sp>
      <p:sp>
        <p:nvSpPr>
          <p:cNvPr id="6" name="Text 3"/>
          <p:cNvSpPr txBox="1"/>
          <p:nvPr/>
        </p:nvSpPr>
        <p:spPr>
          <a:xfrm>
            <a:off x="2377440" y="3383280"/>
            <a:ext cx="9052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000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Inspiração e expiração</a:t>
            </a:r>
            <a:endParaRPr lang="en-US" sz="20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6035040"/>
            <a:ext cx="1069848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00" i="1" dirty="0">
                <a:solidFill>
                  <a:srgbClr val="6B6E8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Mecânica respiratória: inspiração e expiração</a:t>
            </a:r>
            <a:endParaRPr lang="en-US" sz="13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Para começar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2011680"/>
            <a:ext cx="11064240" cy="29260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buNone/>
            </a:pPr>
            <a:r>
              <a:rPr lang="en-US" sz="28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Por que o ar entra nos pulmões quando o diafragma se contrai?</a:t>
            </a:r>
            <a:endParaRPr lang="en-US" sz="28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5" name="Text 3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12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conceito central</a:t>
            </a:r>
            <a:endParaRPr lang="en-US" sz="3000" dirty="0"/>
          </a:p>
        </p:txBody>
      </p:sp>
      <p:sp>
        <p:nvSpPr>
          <p:cNvPr id="3" name="Shape 1"/>
          <p:cNvSpPr/>
          <p:nvPr/>
        </p:nvSpPr>
        <p:spPr>
          <a:xfrm>
            <a:off x="5184648" y="1554480"/>
            <a:ext cx="1828800" cy="182880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422392" y="1792224"/>
            <a:ext cx="1353312" cy="1353312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1097280" y="3749040"/>
            <a:ext cx="9966960" cy="17373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20000"/>
              </a:lnSpc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Na inspiração, o diafragma contrai, o volume torácico aumenta e a pressão interna cai, puxando o ar para dentro; na expiração, o processo se inverte.</a:t>
            </a:r>
            <a:endParaRPr lang="en-US" sz="22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funciona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600200"/>
            <a:ext cx="10881360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princípio físico é simples: o ar sempre flui de maior para menor pressão.</a:t>
            </a:r>
            <a:endParaRPr lang="en-US" sz="2200" dirty="0"/>
          </a:p>
        </p:txBody>
      </p:sp>
      <p:sp>
        <p:nvSpPr>
          <p:cNvPr id="4" name="Text 2"/>
          <p:cNvSpPr txBox="1"/>
          <p:nvPr/>
        </p:nvSpPr>
        <p:spPr>
          <a:xfrm>
            <a:off x="548640" y="2606040"/>
            <a:ext cx="10698480" cy="30175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Inspiração: diafragma e intercostais externos contraem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Volume torácico aumenta, pressão interna cai, ar entra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Expiração: músculos relaxam, volume diminui, pressão sobe, ar sai</a:t>
            </a:r>
            <a:endParaRPr lang="en-US" sz="22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22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Ar sempre flui de maior para menor pressão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6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Cuidado com essa armadilha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548640"/>
            <a:ext cx="1188720" cy="11887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72854" y="703174"/>
            <a:ext cx="879653" cy="879653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2103120"/>
            <a:ext cx="1088136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30000"/>
              </a:lnSpc>
              <a:buNone/>
            </a:pPr>
            <a:r>
              <a:rPr lang="en-US" sz="24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Achar que o pulmão 'puxa' o ar ativamente — na verdade é a variação de volume e pressão da caixa torácica que faz o ar entrar e sair.</a:t>
            </a:r>
            <a:endParaRPr lang="en-US" sz="2400" dirty="0"/>
          </a:p>
        </p:txBody>
      </p:sp>
      <p:sp>
        <p:nvSpPr>
          <p:cNvPr id="6" name="Text 3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12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0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Exemplo resolvido</a:t>
            </a:r>
            <a:endParaRPr lang="en-US" sz="3000" dirty="0"/>
          </a:p>
        </p:txBody>
      </p:sp>
      <p:sp>
        <p:nvSpPr>
          <p:cNvPr id="3" name="Text 1"/>
          <p:cNvSpPr txBox="1"/>
          <p:nvPr/>
        </p:nvSpPr>
        <p:spPr>
          <a:xfrm>
            <a:off x="548640" y="1554480"/>
            <a:ext cx="1069848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20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ocorre com volume e pressão durante a inspiração?</a:t>
            </a:r>
            <a:endParaRPr lang="en-US" sz="2000" dirty="0"/>
          </a:p>
        </p:txBody>
      </p:sp>
      <p:sp>
        <p:nvSpPr>
          <p:cNvPr id="4" name="Shape 2"/>
          <p:cNvSpPr/>
          <p:nvPr/>
        </p:nvSpPr>
        <p:spPr>
          <a:xfrm>
            <a:off x="2103120" y="2651760"/>
            <a:ext cx="7955280" cy="2834640"/>
          </a:xfrm>
          <a:prstGeom prst="roundRect">
            <a:avLst>
              <a:gd name="adj" fmla="val 4839"/>
            </a:avLst>
          </a:prstGeom>
          <a:solidFill>
            <a:srgbClr val="F5F1EC"/>
          </a:solidFill>
          <a:ln/>
        </p:spPr>
      </p:sp>
      <p:sp>
        <p:nvSpPr>
          <p:cNvPr id="5" name="Text 3"/>
          <p:cNvSpPr txBox="1"/>
          <p:nvPr/>
        </p:nvSpPr>
        <p:spPr>
          <a:xfrm>
            <a:off x="2377440" y="288036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diafragma se contrai</a:t>
            </a:r>
            <a:endParaRPr lang="en-US" sz="2200" dirty="0"/>
          </a:p>
        </p:txBody>
      </p:sp>
      <p:sp>
        <p:nvSpPr>
          <p:cNvPr id="6" name="Text 4"/>
          <p:cNvSpPr txBox="1"/>
          <p:nvPr/>
        </p:nvSpPr>
        <p:spPr>
          <a:xfrm>
            <a:off x="2377440" y="370332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O volume da caixa torácica aumenta</a:t>
            </a:r>
            <a:endParaRPr lang="en-US" sz="2200" dirty="0"/>
          </a:p>
        </p:txBody>
      </p:sp>
      <p:sp>
        <p:nvSpPr>
          <p:cNvPr id="7" name="Text 5"/>
          <p:cNvSpPr txBox="1"/>
          <p:nvPr/>
        </p:nvSpPr>
        <p:spPr>
          <a:xfrm>
            <a:off x="2377440" y="4526280"/>
            <a:ext cx="740664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1E2130"/>
                </a:solidFill>
                <a:latin typeface="Cambria" pitchFamily="34" charset="0"/>
                <a:ea typeface="Cambria" pitchFamily="34" charset="-122"/>
                <a:cs typeface="Cambria" pitchFamily="34" charset="-120"/>
              </a:rPr>
              <a:t>A pressão interna cai, permitindo a entrada de ar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9" name="Text 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6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Roteiro de hoje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822960" y="182880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4" name="Text 2"/>
          <p:cNvSpPr txBox="1"/>
          <p:nvPr/>
        </p:nvSpPr>
        <p:spPr>
          <a:xfrm>
            <a:off x="1097280" y="182880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1</a:t>
            </a:r>
            <a:endParaRPr lang="en-US" sz="2200" dirty="0"/>
          </a:p>
        </p:txBody>
      </p:sp>
      <p:sp>
        <p:nvSpPr>
          <p:cNvPr id="5" name="Text 3"/>
          <p:cNvSpPr txBox="1"/>
          <p:nvPr/>
        </p:nvSpPr>
        <p:spPr>
          <a:xfrm>
            <a:off x="1828800" y="182880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Retomar anatomia do sistema respiratório</a:t>
            </a:r>
            <a:endParaRPr lang="en-US" sz="2200" dirty="0"/>
          </a:p>
        </p:txBody>
      </p:sp>
      <p:sp>
        <p:nvSpPr>
          <p:cNvPr id="6" name="Shape 4"/>
          <p:cNvSpPr/>
          <p:nvPr/>
        </p:nvSpPr>
        <p:spPr>
          <a:xfrm>
            <a:off x="822960" y="269748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7" name="Text 5"/>
          <p:cNvSpPr txBox="1"/>
          <p:nvPr/>
        </p:nvSpPr>
        <p:spPr>
          <a:xfrm>
            <a:off x="1097280" y="269748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2</a:t>
            </a:r>
            <a:endParaRPr lang="en-US" sz="2200" dirty="0"/>
          </a:p>
        </p:txBody>
      </p:sp>
      <p:sp>
        <p:nvSpPr>
          <p:cNvPr id="8" name="Text 6"/>
          <p:cNvSpPr txBox="1"/>
          <p:nvPr/>
        </p:nvSpPr>
        <p:spPr>
          <a:xfrm>
            <a:off x="1828800" y="269748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mecânica da inspiração</a:t>
            </a:r>
            <a:endParaRPr lang="en-US" sz="2200" dirty="0"/>
          </a:p>
        </p:txBody>
      </p:sp>
      <p:sp>
        <p:nvSpPr>
          <p:cNvPr id="9" name="Shape 7"/>
          <p:cNvSpPr/>
          <p:nvPr/>
        </p:nvSpPr>
        <p:spPr>
          <a:xfrm>
            <a:off x="822960" y="356616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0" name="Text 8"/>
          <p:cNvSpPr txBox="1"/>
          <p:nvPr/>
        </p:nvSpPr>
        <p:spPr>
          <a:xfrm>
            <a:off x="1097280" y="356616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3</a:t>
            </a:r>
            <a:endParaRPr lang="en-US" sz="2200" dirty="0"/>
          </a:p>
        </p:txBody>
      </p:sp>
      <p:sp>
        <p:nvSpPr>
          <p:cNvPr id="11" name="Text 9"/>
          <p:cNvSpPr txBox="1"/>
          <p:nvPr/>
        </p:nvSpPr>
        <p:spPr>
          <a:xfrm>
            <a:off x="1828800" y="356616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Apresentar a mecânica da expiração</a:t>
            </a:r>
            <a:endParaRPr lang="en-US" sz="2200" dirty="0"/>
          </a:p>
        </p:txBody>
      </p:sp>
      <p:sp>
        <p:nvSpPr>
          <p:cNvPr id="12" name="Shape 10"/>
          <p:cNvSpPr/>
          <p:nvPr/>
        </p:nvSpPr>
        <p:spPr>
          <a:xfrm>
            <a:off x="822960" y="443484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FFFFF"/>
          </a:solidFill>
          <a:ln/>
        </p:spPr>
      </p:sp>
      <p:sp>
        <p:nvSpPr>
          <p:cNvPr id="13" name="Text 11"/>
          <p:cNvSpPr txBox="1"/>
          <p:nvPr/>
        </p:nvSpPr>
        <p:spPr>
          <a:xfrm>
            <a:off x="1097280" y="443484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4</a:t>
            </a:r>
            <a:endParaRPr lang="en-US" sz="2200" dirty="0"/>
          </a:p>
        </p:txBody>
      </p:sp>
      <p:sp>
        <p:nvSpPr>
          <p:cNvPr id="14" name="Text 12"/>
          <p:cNvSpPr txBox="1"/>
          <p:nvPr/>
        </p:nvSpPr>
        <p:spPr>
          <a:xfrm>
            <a:off x="1828800" y="443484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Simular em conjunto o ciclo respiratório completo</a:t>
            </a:r>
            <a:endParaRPr lang="en-US" sz="2200" dirty="0"/>
          </a:p>
        </p:txBody>
      </p:sp>
      <p:sp>
        <p:nvSpPr>
          <p:cNvPr id="15" name="Shape 13"/>
          <p:cNvSpPr/>
          <p:nvPr/>
        </p:nvSpPr>
        <p:spPr>
          <a:xfrm>
            <a:off x="822960" y="5303520"/>
            <a:ext cx="10515600" cy="758952"/>
          </a:xfrm>
          <a:prstGeom prst="roundRect">
            <a:avLst>
              <a:gd name="adj" fmla="val 12048"/>
            </a:avLst>
          </a:prstGeom>
          <a:solidFill>
            <a:srgbClr val="F5F1EC"/>
          </a:solidFill>
          <a:ln/>
        </p:spPr>
      </p:sp>
      <p:sp>
        <p:nvSpPr>
          <p:cNvPr id="16" name="Text 14"/>
          <p:cNvSpPr txBox="1"/>
          <p:nvPr/>
        </p:nvSpPr>
        <p:spPr>
          <a:xfrm>
            <a:off x="1097280" y="5303520"/>
            <a:ext cx="54864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5</a:t>
            </a:r>
            <a:endParaRPr lang="en-US" sz="2200" dirty="0"/>
          </a:p>
        </p:txBody>
      </p:sp>
      <p:sp>
        <p:nvSpPr>
          <p:cNvPr id="17" name="Text 15"/>
          <p:cNvSpPr txBox="1"/>
          <p:nvPr/>
        </p:nvSpPr>
        <p:spPr>
          <a:xfrm>
            <a:off x="1828800" y="5303520"/>
            <a:ext cx="8961120" cy="7589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Exercícios sobre mecânica respiratória</a:t>
            </a:r>
            <a:endParaRPr lang="en-US" sz="2200" dirty="0"/>
          </a:p>
        </p:txBody>
      </p:sp>
      <p:sp>
        <p:nvSpPr>
          <p:cNvPr id="18" name="Text 16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19" name="Text 17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7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 txBox="1"/>
          <p:nvPr/>
        </p:nvSpPr>
        <p:spPr>
          <a:xfrm>
            <a:off x="548640" y="457200"/>
            <a:ext cx="1069848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Hora dos Exercícios — Fixação</a:t>
            </a:r>
            <a:endParaRPr lang="en-US" sz="2600" dirty="0"/>
          </a:p>
        </p:txBody>
      </p:sp>
      <p:sp>
        <p:nvSpPr>
          <p:cNvPr id="3" name="Shape 1"/>
          <p:cNvSpPr/>
          <p:nvPr/>
        </p:nvSpPr>
        <p:spPr>
          <a:xfrm>
            <a:off x="9418320" y="457200"/>
            <a:ext cx="960120" cy="960120"/>
          </a:xfrm>
          <a:prstGeom prst="ellipse">
            <a:avLst/>
          </a:prstGeom>
          <a:solidFill>
            <a:srgbClr val="F5F1EC"/>
          </a:solidFill>
          <a:ln/>
        </p:spPr>
      </p:sp>
      <p:pic>
        <p:nvPicPr>
          <p:cNvPr id="4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543136" y="582016"/>
            <a:ext cx="710489" cy="710489"/>
          </a:xfrm>
          <a:prstGeom prst="rect">
            <a:avLst/>
          </a:prstGeom>
        </p:spPr>
      </p:pic>
      <p:sp>
        <p:nvSpPr>
          <p:cNvPr id="5" name="Text 2"/>
          <p:cNvSpPr txBox="1"/>
          <p:nvPr/>
        </p:nvSpPr>
        <p:spPr>
          <a:xfrm>
            <a:off x="54864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QUESTÃO 1</a:t>
            </a:r>
            <a:endParaRPr lang="en-US" sz="1500" dirty="0"/>
          </a:p>
        </p:txBody>
      </p:sp>
      <p:sp>
        <p:nvSpPr>
          <p:cNvPr id="6" name="Shape 3"/>
          <p:cNvSpPr/>
          <p:nvPr/>
        </p:nvSpPr>
        <p:spPr>
          <a:xfrm>
            <a:off x="548640" y="2011680"/>
            <a:ext cx="10698480" cy="1920240"/>
          </a:xfrm>
          <a:prstGeom prst="roundRect">
            <a:avLst>
              <a:gd name="adj" fmla="val 5714"/>
            </a:avLst>
          </a:prstGeom>
          <a:solidFill>
            <a:srgbClr val="F5F1EC"/>
          </a:solidFill>
          <a:ln/>
        </p:spPr>
      </p:sp>
      <p:sp>
        <p:nvSpPr>
          <p:cNvPr id="7" name="Text 4"/>
          <p:cNvSpPr txBox="1"/>
          <p:nvPr/>
        </p:nvSpPr>
        <p:spPr>
          <a:xfrm>
            <a:off x="822960" y="2194560"/>
            <a:ext cx="101498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900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que ocorre com o volume e a pressão da caixa torácica durante a inspiração?</a:t>
            </a:r>
            <a:endParaRPr lang="en-US" sz="1900" dirty="0"/>
          </a:p>
        </p:txBody>
      </p:sp>
      <p:sp>
        <p:nvSpPr>
          <p:cNvPr id="8" name="Text 5"/>
          <p:cNvSpPr txBox="1"/>
          <p:nvPr/>
        </p:nvSpPr>
        <p:spPr>
          <a:xfrm>
            <a:off x="548640" y="4251960"/>
            <a:ext cx="27432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💡 Dica</a:t>
            </a:r>
            <a:endParaRPr lang="en-US" sz="1500" dirty="0"/>
          </a:p>
        </p:txBody>
      </p:sp>
      <p:sp>
        <p:nvSpPr>
          <p:cNvPr id="9" name="Text 6"/>
          <p:cNvSpPr txBox="1"/>
          <p:nvPr/>
        </p:nvSpPr>
        <p:spPr>
          <a:xfrm>
            <a:off x="548640" y="4663440"/>
            <a:ext cx="1014984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600" i="1" dirty="0">
                <a:solidFill>
                  <a:srgbClr val="2A2D3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ar sempre vai de onde há mais pressão para onde há menos pressão.</a:t>
            </a:r>
            <a:endParaRPr lang="en-US" sz="1600" dirty="0"/>
          </a:p>
        </p:txBody>
      </p:sp>
      <p:sp>
        <p:nvSpPr>
          <p:cNvPr id="10" name="Text 7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11" name="Text 8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8</a:t>
            </a:r>
            <a:endParaRPr lang="en-US" sz="12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1E2130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9509760" y="457200"/>
            <a:ext cx="1005840" cy="1005840"/>
          </a:xfrm>
          <a:prstGeom prst="ellipse">
            <a:avLst/>
          </a:prstGeom>
          <a:solidFill>
            <a:srgbClr val="E8623C"/>
          </a:solidFill>
          <a:ln/>
        </p:spPr>
      </p:sp>
      <p:pic>
        <p:nvPicPr>
          <p:cNvPr id="3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640519" y="587959"/>
            <a:ext cx="744322" cy="744322"/>
          </a:xfrm>
          <a:prstGeom prst="rect">
            <a:avLst/>
          </a:prstGeom>
        </p:spPr>
      </p:pic>
      <p:sp>
        <p:nvSpPr>
          <p:cNvPr id="4" name="Text 1"/>
          <p:cNvSpPr txBox="1"/>
          <p:nvPr/>
        </p:nvSpPr>
        <p:spPr>
          <a:xfrm>
            <a:off x="731520" y="594360"/>
            <a:ext cx="822960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280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Gabarito e Encerramento</a:t>
            </a:r>
            <a:endParaRPr lang="en-US" sz="2800" dirty="0"/>
          </a:p>
        </p:txBody>
      </p:sp>
      <p:sp>
        <p:nvSpPr>
          <p:cNvPr id="5" name="Text 2"/>
          <p:cNvSpPr txBox="1"/>
          <p:nvPr/>
        </p:nvSpPr>
        <p:spPr>
          <a:xfrm>
            <a:off x="731520" y="160020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Resposta</a:t>
            </a:r>
            <a:endParaRPr lang="en-US" sz="1500" dirty="0"/>
          </a:p>
        </p:txBody>
      </p:sp>
      <p:sp>
        <p:nvSpPr>
          <p:cNvPr id="6" name="Text 3"/>
          <p:cNvSpPr txBox="1"/>
          <p:nvPr/>
        </p:nvSpPr>
        <p:spPr>
          <a:xfrm>
            <a:off x="731520" y="1965960"/>
            <a:ext cx="10515600" cy="11887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0000"/>
              </a:lnSpc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 volume aumenta e a pressão interna diminui, permitindo a entrada de ar.</a:t>
            </a:r>
            <a:endParaRPr lang="en-US" sz="1800" dirty="0"/>
          </a:p>
        </p:txBody>
      </p:sp>
      <p:sp>
        <p:nvSpPr>
          <p:cNvPr id="7" name="Text 4"/>
          <p:cNvSpPr txBox="1"/>
          <p:nvPr/>
        </p:nvSpPr>
        <p:spPr>
          <a:xfrm>
            <a:off x="731520" y="3383280"/>
            <a:ext cx="365760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E8623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Resumo da Aula</a:t>
            </a:r>
            <a:endParaRPr lang="en-US" sz="1500" dirty="0"/>
          </a:p>
        </p:txBody>
      </p:sp>
      <p:sp>
        <p:nvSpPr>
          <p:cNvPr id="8" name="Text 5"/>
          <p:cNvSpPr txBox="1"/>
          <p:nvPr/>
        </p:nvSpPr>
        <p:spPr>
          <a:xfrm>
            <a:off x="731520" y="3749040"/>
            <a:ext cx="1051560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 respiração é regida por variação de volume e pressão:</a:t>
            </a:r>
            <a:endParaRPr lang="en-US" sz="1800" dirty="0"/>
          </a:p>
        </p:txBody>
      </p:sp>
      <p:sp>
        <p:nvSpPr>
          <p:cNvPr id="9" name="Text 6"/>
          <p:cNvSpPr txBox="1"/>
          <p:nvPr/>
        </p:nvSpPr>
        <p:spPr>
          <a:xfrm>
            <a:off x="731520" y="4343400"/>
            <a:ext cx="10515600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Inspiração: volume sobe, pressão cai, ar entra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Expiração: volume cai, pressão sobe, ar sai</a:t>
            </a:r>
            <a:endParaRPr lang="en-US" sz="1800" dirty="0"/>
          </a:p>
          <a:p>
            <a:pPr indent="0" marL="0">
              <a:lnSpc>
                <a:spcPct val="125000"/>
              </a:lnSpc>
              <a:spcAft>
                <a:spcPts val="1400"/>
              </a:spcAft>
              <a:buNone/>
            </a:pPr>
            <a:r>
              <a:rPr lang="en-US" sz="1800" dirty="0">
                <a:solidFill>
                  <a:srgbClr val="D8DAE6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•  Diafragma é o principal músculo da inspiração</a:t>
            </a:r>
            <a:endParaRPr lang="en-US" sz="1800" dirty="0"/>
          </a:p>
        </p:txBody>
      </p:sp>
      <p:sp>
        <p:nvSpPr>
          <p:cNvPr id="10" name="Text 7"/>
          <p:cNvSpPr txBox="1"/>
          <p:nvPr/>
        </p:nvSpPr>
        <p:spPr>
          <a:xfrm>
            <a:off x="731520" y="5760720"/>
            <a:ext cx="1051560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i="1" dirty="0">
                <a:solidFill>
                  <a:srgbClr val="C9CCD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Próxima aula: Módulo concluído.</a:t>
            </a:r>
            <a:endParaRPr lang="en-US" sz="1600" dirty="0"/>
          </a:p>
        </p:txBody>
      </p:sp>
      <p:sp>
        <p:nvSpPr>
          <p:cNvPr id="11" name="Text 8"/>
          <p:cNvSpPr txBox="1"/>
          <p:nvPr/>
        </p:nvSpPr>
        <p:spPr>
          <a:xfrm>
            <a:off x="548640" y="6419088"/>
            <a:ext cx="91440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POSSOR · Fisiologia Humana: Respiratório e Cardiovascular · Aula 61</a:t>
            </a:r>
            <a:endParaRPr lang="en-US" sz="1200" dirty="0"/>
          </a:p>
        </p:txBody>
      </p:sp>
      <p:sp>
        <p:nvSpPr>
          <p:cNvPr id="12" name="Text 9"/>
          <p:cNvSpPr txBox="1"/>
          <p:nvPr/>
        </p:nvSpPr>
        <p:spPr>
          <a:xfrm>
            <a:off x="11338560" y="6419088"/>
            <a:ext cx="4572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1200" dirty="0">
                <a:solidFill>
                  <a:srgbClr val="6B6E7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9</a:t>
            </a:r>
            <a:endParaRPr lang="en-US" sz="12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9</Slides>
  <Notes>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9</vt:i4>
      </vt:variant>
    </vt:vector>
  </HeadingPairs>
  <TitlesOfParts>
    <vt:vector size="1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2026-09-20T22:32:01Z</dcterms:created>
  <dcterms:modified xsi:type="dcterms:W3CDTF">2026-09-20T22:32:01Z</dcterms:modified>
</cp:coreProperties>
</file>