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notesMasterIdLst>
    <p:notesMasterId r:id="rId11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notesMaster" Target="notesMasters/notesMaster1.xml"/><Relationship Id="rId12" Type="http://schemas.openxmlformats.org/officeDocument/2006/relationships/presProps" Target="presProps.xml"/><Relationship Id="rId13" Type="http://schemas.openxmlformats.org/officeDocument/2006/relationships/viewProps" Target="viewProps.xml"/><Relationship Id="rId14" Type="http://schemas.openxmlformats.org/officeDocument/2006/relationships/theme" Target="theme/theme1.xml"/><Relationship Id="rId1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31520" y="640080"/>
            <a:ext cx="10698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MÓDULO 13 · MATEMÁTICA · AULA 223</a:t>
            </a:r>
            <a:endParaRPr lang="en-US" sz="1400" dirty="0"/>
          </a:p>
        </p:txBody>
      </p:sp>
      <p:sp>
        <p:nvSpPr>
          <p:cNvPr id="3" name="Shape 1"/>
          <p:cNvSpPr/>
          <p:nvPr/>
        </p:nvSpPr>
        <p:spPr>
          <a:xfrm>
            <a:off x="731520" y="2240280"/>
            <a:ext cx="1371600" cy="137160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09828" y="2418588"/>
            <a:ext cx="1014984" cy="1014984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2377440" y="2103120"/>
            <a:ext cx="90525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Estudo do Sinal da Função Quadrática</a:t>
            </a:r>
            <a:endParaRPr lang="en-US" sz="3800" dirty="0"/>
          </a:p>
        </p:txBody>
      </p:sp>
      <p:sp>
        <p:nvSpPr>
          <p:cNvPr id="6" name="Text 3"/>
          <p:cNvSpPr txBox="1"/>
          <p:nvPr/>
        </p:nvSpPr>
        <p:spPr>
          <a:xfrm>
            <a:off x="2377440" y="3383280"/>
            <a:ext cx="90525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Sem raiz real, o sinal é constante — não é ausência de informação</a:t>
            </a:r>
            <a:endParaRPr lang="en-US" sz="20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6035040"/>
            <a:ext cx="106984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6B6E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Estudo do sinal da função quadrática</a:t>
            </a: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Para começar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2011680"/>
            <a:ext cx="11064240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buNone/>
            </a:pPr>
            <a:r>
              <a:rPr lang="en-US" sz="28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Sem raiz real (Δ&lt;0), fica impossível saber o sinal da função?</a:t>
            </a:r>
            <a:endParaRPr lang="en-US" sz="28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Funções Polinomiais · Aula 223</a:t>
            </a:r>
            <a:endParaRPr lang="en-US" sz="1200" dirty="0"/>
          </a:p>
        </p:txBody>
      </p:sp>
      <p:sp>
        <p:nvSpPr>
          <p:cNvPr id="5" name="Text 3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conceito central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5184648" y="1554480"/>
            <a:ext cx="1828800" cy="182880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22392" y="1792224"/>
            <a:ext cx="1353312" cy="1353312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1097280" y="3749040"/>
            <a:ext cx="996696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Δ&lt;0 revela que a função tem sinal CONSTANTE em todo o domínio — uma informação específica, não ausência dela.</a:t>
            </a:r>
            <a:endParaRPr lang="en-US" sz="22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Funções Polinomiais · Aula 223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Como funciona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600200"/>
            <a:ext cx="108813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Sem cruzar o eixo x, a parábola fica inteira de um lado só do eixo.</a:t>
            </a:r>
            <a:endParaRPr lang="en-US" sz="2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2606040"/>
            <a:ext cx="10698480" cy="3017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Δ&lt;0: a parábola nunca cruza o eixo x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Fica inteira acima (a&gt;0) ou inteira abaixo (a&lt;0) do eixo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Funções Polinomiais · Aula 223</a:t>
            </a:r>
            <a:endParaRPr lang="en-US" sz="1200" dirty="0"/>
          </a:p>
        </p:txBody>
      </p:sp>
      <p:sp>
        <p:nvSpPr>
          <p:cNvPr id="6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Cuidado com essa armadilha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548640"/>
            <a:ext cx="1188720" cy="11887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72854" y="703174"/>
            <a:ext cx="879653" cy="879653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2103120"/>
            <a:ext cx="10881360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30000"/>
              </a:lnSpc>
              <a:buNone/>
            </a:pPr>
            <a:r>
              <a:rPr lang="en-US" sz="24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Achar que a falta de raízes reais significa que não dá pra concluir nada sobre o sinal.</a:t>
            </a:r>
            <a:endParaRPr lang="en-US" sz="24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Funções Polinomiais · Aula 223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 resolvido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554480"/>
            <a:ext cx="106984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2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f(x)=x</a:t>
            </a:r>
            <a:pPr indent="0" marL="0">
              <a:lnSpc>
                <a:spcPct val="120000"/>
              </a:lnSpc>
              <a:buNone/>
            </a:pPr>
            <a:r>
              <a:rPr lang="en-US" sz="1440" baseline="30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pPr indent="0" marL="0">
              <a:lnSpc>
                <a:spcPct val="120000"/>
              </a:lnSpc>
              <a:buNone/>
            </a:pPr>
            <a:r>
              <a:rPr lang="en-US" sz="2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+2x+5 tem Δ&lt;0. Dá pra saber o sinal?</a:t>
            </a:r>
            <a:endParaRPr lang="en-US" sz="2000" dirty="0"/>
          </a:p>
        </p:txBody>
      </p:sp>
      <p:sp>
        <p:nvSpPr>
          <p:cNvPr id="4" name="Shape 2"/>
          <p:cNvSpPr/>
          <p:nvPr/>
        </p:nvSpPr>
        <p:spPr>
          <a:xfrm>
            <a:off x="2103120" y="2651760"/>
            <a:ext cx="7955280" cy="2834640"/>
          </a:xfrm>
          <a:prstGeom prst="roundRect">
            <a:avLst>
              <a:gd name="adj" fmla="val 4839"/>
            </a:avLst>
          </a:prstGeom>
          <a:solidFill>
            <a:srgbClr val="F5F1EC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2377440" y="288036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Δ=4−20=−16&lt;0, e a=1&gt;0</a:t>
            </a:r>
            <a:endParaRPr lang="en-US" sz="2200" dirty="0"/>
          </a:p>
        </p:txBody>
      </p:sp>
      <p:sp>
        <p:nvSpPr>
          <p:cNvPr id="6" name="Text 4"/>
          <p:cNvSpPr txBox="1"/>
          <p:nvPr/>
        </p:nvSpPr>
        <p:spPr>
          <a:xfrm>
            <a:off x="2377440" y="370332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Sim: f é POSITIVA para todo x real (confirma pelo vértice: yv=4&gt;0)</a:t>
            </a:r>
            <a:endParaRPr lang="en-US" sz="2200" dirty="0"/>
          </a:p>
        </p:txBody>
      </p:sp>
      <p:sp>
        <p:nvSpPr>
          <p:cNvPr id="7" name="Text 5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Funções Polinomiais · Aula 223</a:t>
            </a:r>
            <a:endParaRPr lang="en-US" sz="1200" dirty="0"/>
          </a:p>
        </p:txBody>
      </p:sp>
      <p:sp>
        <p:nvSpPr>
          <p:cNvPr id="8" name="Text 6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Roteiro de hoje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822960" y="182880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1097280" y="182880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1828800" y="182880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Pergunta inicial</a:t>
            </a:r>
            <a:endParaRPr lang="en-US" sz="2200" dirty="0"/>
          </a:p>
        </p:txBody>
      </p:sp>
      <p:sp>
        <p:nvSpPr>
          <p:cNvPr id="6" name="Shape 4"/>
          <p:cNvSpPr/>
          <p:nvPr/>
        </p:nvSpPr>
        <p:spPr>
          <a:xfrm>
            <a:off x="822960" y="269748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1097280" y="269748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1828800" y="269748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Δ&lt;0 é informação, não ausência dela</a:t>
            </a:r>
            <a:endParaRPr lang="en-US" sz="2200" dirty="0"/>
          </a:p>
        </p:txBody>
      </p:sp>
      <p:sp>
        <p:nvSpPr>
          <p:cNvPr id="9" name="Shape 7"/>
          <p:cNvSpPr/>
          <p:nvPr/>
        </p:nvSpPr>
        <p:spPr>
          <a:xfrm>
            <a:off x="822960" y="356616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10" name="Text 8"/>
          <p:cNvSpPr txBox="1"/>
          <p:nvPr/>
        </p:nvSpPr>
        <p:spPr>
          <a:xfrm>
            <a:off x="1097280" y="356616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2200" dirty="0"/>
          </a:p>
        </p:txBody>
      </p:sp>
      <p:sp>
        <p:nvSpPr>
          <p:cNvPr id="11" name="Text 9"/>
          <p:cNvSpPr txBox="1"/>
          <p:nvPr/>
        </p:nvSpPr>
        <p:spPr>
          <a:xfrm>
            <a:off x="1828800" y="356616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</a:t>
            </a:r>
            <a:endParaRPr lang="en-US" sz="2200" dirty="0"/>
          </a:p>
        </p:txBody>
      </p:sp>
      <p:sp>
        <p:nvSpPr>
          <p:cNvPr id="12" name="Shape 10"/>
          <p:cNvSpPr/>
          <p:nvPr/>
        </p:nvSpPr>
        <p:spPr>
          <a:xfrm>
            <a:off x="822960" y="443484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1097280" y="443484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2200" dirty="0"/>
          </a:p>
        </p:txBody>
      </p:sp>
      <p:sp>
        <p:nvSpPr>
          <p:cNvPr id="14" name="Text 12"/>
          <p:cNvSpPr txBox="1"/>
          <p:nvPr/>
        </p:nvSpPr>
        <p:spPr>
          <a:xfrm>
            <a:off x="1828800" y="443484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Exercícios</a:t>
            </a:r>
            <a:endParaRPr lang="en-US" sz="2200" dirty="0"/>
          </a:p>
        </p:txBody>
      </p:sp>
      <p:sp>
        <p:nvSpPr>
          <p:cNvPr id="15" name="Text 1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Funções Polinomiais · Aula 223</a:t>
            </a:r>
            <a:endParaRPr lang="en-US" sz="1200" dirty="0"/>
          </a:p>
        </p:txBody>
      </p:sp>
      <p:sp>
        <p:nvSpPr>
          <p:cNvPr id="16" name="Text 1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Hora dos Exercícios — Fixação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457200"/>
            <a:ext cx="960120" cy="9601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43136" y="582016"/>
            <a:ext cx="710489" cy="710489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QUESTÃO 1</a:t>
            </a:r>
            <a:endParaRPr lang="en-US" sz="1500" dirty="0"/>
          </a:p>
        </p:txBody>
      </p:sp>
      <p:sp>
        <p:nvSpPr>
          <p:cNvPr id="6" name="Shape 3"/>
          <p:cNvSpPr/>
          <p:nvPr/>
        </p:nvSpPr>
        <p:spPr>
          <a:xfrm>
            <a:off x="548640" y="2011680"/>
            <a:ext cx="10698480" cy="1920240"/>
          </a:xfrm>
          <a:prstGeom prst="roundRect">
            <a:avLst>
              <a:gd name="adj" fmla="val 5714"/>
            </a:avLst>
          </a:prstGeom>
          <a:solidFill>
            <a:srgbClr val="F5F1EC"/>
          </a:solidFill>
          <a:ln/>
        </p:spPr>
      </p:sp>
      <p:sp>
        <p:nvSpPr>
          <p:cNvPr id="7" name="Text 4"/>
          <p:cNvSpPr txBox="1"/>
          <p:nvPr/>
        </p:nvSpPr>
        <p:spPr>
          <a:xfrm>
            <a:off x="822960" y="2194560"/>
            <a:ext cx="1014984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Calcule o discriminante de f(x)=x</a:t>
            </a:r>
            <a:pPr indent="0" marL="0">
              <a:buNone/>
            </a:pPr>
            <a:r>
              <a:rPr lang="en-US" sz="1368" baseline="30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pPr indent="0" marL="0">
              <a:buNone/>
            </a:pPr>
            <a:r>
              <a:rPr lang="en-US" sz="19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+2x+5.</a:t>
            </a:r>
            <a:endParaRPr lang="en-US" sz="1900" dirty="0"/>
          </a:p>
        </p:txBody>
      </p:sp>
      <p:sp>
        <p:nvSpPr>
          <p:cNvPr id="8" name="Text 5"/>
          <p:cNvSpPr txBox="1"/>
          <p:nvPr/>
        </p:nvSpPr>
        <p:spPr>
          <a:xfrm>
            <a:off x="548640" y="4251960"/>
            <a:ext cx="2743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💡 Dica</a:t>
            </a:r>
            <a:endParaRPr lang="en-US" sz="1500" dirty="0"/>
          </a:p>
        </p:txBody>
      </p:sp>
      <p:sp>
        <p:nvSpPr>
          <p:cNvPr id="9" name="Text 6"/>
          <p:cNvSpPr txBox="1"/>
          <p:nvPr/>
        </p:nvSpPr>
        <p:spPr>
          <a:xfrm>
            <a:off x="548640" y="4663440"/>
            <a:ext cx="101498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i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Quando Δ&lt;0, calcule o vértice: seu sinal (positivo ou negativo) já é o sinal de toda a função.</a:t>
            </a:r>
            <a:endParaRPr lang="en-US" sz="1600" dirty="0"/>
          </a:p>
        </p:txBody>
      </p:sp>
      <p:sp>
        <p:nvSpPr>
          <p:cNvPr id="10" name="Text 7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Funções Polinomiais · Aula 223</a:t>
            </a:r>
            <a:endParaRPr lang="en-US" sz="1200" dirty="0"/>
          </a:p>
        </p:txBody>
      </p:sp>
      <p:sp>
        <p:nvSpPr>
          <p:cNvPr id="11" name="Text 8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509760" y="457200"/>
            <a:ext cx="1005840" cy="100584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640519" y="587959"/>
            <a:ext cx="744322" cy="744322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731520" y="59436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Gabarito e Encerramento</a:t>
            </a:r>
            <a:endParaRPr lang="en-US" sz="2800" dirty="0"/>
          </a:p>
        </p:txBody>
      </p:sp>
      <p:sp>
        <p:nvSpPr>
          <p:cNvPr id="5" name="Text 2"/>
          <p:cNvSpPr txBox="1"/>
          <p:nvPr/>
        </p:nvSpPr>
        <p:spPr>
          <a:xfrm>
            <a:off x="73152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Resposta</a:t>
            </a:r>
            <a:endParaRPr lang="en-US" sz="1500" dirty="0"/>
          </a:p>
        </p:txBody>
      </p:sp>
      <p:sp>
        <p:nvSpPr>
          <p:cNvPr id="6" name="Text 3"/>
          <p:cNvSpPr txBox="1"/>
          <p:nvPr/>
        </p:nvSpPr>
        <p:spPr>
          <a:xfrm>
            <a:off x="731520" y="1965960"/>
            <a:ext cx="105156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Δ=4−20=−16&lt;0 (sem raízes reais).</a:t>
            </a:r>
            <a:endParaRPr lang="en-US" sz="18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338328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Resumo da Aula</a:t>
            </a:r>
            <a:endParaRPr lang="en-US" sz="1500" dirty="0"/>
          </a:p>
        </p:txBody>
      </p:sp>
      <p:sp>
        <p:nvSpPr>
          <p:cNvPr id="8" name="Text 5"/>
          <p:cNvSpPr txBox="1"/>
          <p:nvPr/>
        </p:nvSpPr>
        <p:spPr>
          <a:xfrm>
            <a:off x="731520" y="3749040"/>
            <a:ext cx="10515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Esse raciocínio também aparece nas aplicações de otimização, na próxima aula.</a:t>
            </a:r>
            <a:endParaRPr lang="en-US" sz="1800" dirty="0"/>
          </a:p>
        </p:txBody>
      </p:sp>
      <p:sp>
        <p:nvSpPr>
          <p:cNvPr id="9" name="Text 6"/>
          <p:cNvSpPr txBox="1"/>
          <p:nvPr/>
        </p:nvSpPr>
        <p:spPr>
          <a:xfrm>
            <a:off x="731520" y="4343400"/>
            <a:ext cx="105156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Δ&lt;0: sinal constante em todo o domínio — positivo se a&gt;0, negativo se a&lt;0.</a:t>
            </a:r>
            <a:endParaRPr lang="en-US" sz="1800" dirty="0"/>
          </a:p>
        </p:txBody>
      </p:sp>
      <p:sp>
        <p:nvSpPr>
          <p:cNvPr id="10" name="Text 7"/>
          <p:cNvSpPr txBox="1"/>
          <p:nvPr/>
        </p:nvSpPr>
        <p:spPr>
          <a:xfrm>
            <a:off x="731520" y="5760720"/>
            <a:ext cx="10515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i="1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Próxima aula: Módulo concluído.</a:t>
            </a:r>
            <a:endParaRPr lang="en-US" sz="1600" dirty="0"/>
          </a:p>
        </p:txBody>
      </p:sp>
      <p:sp>
        <p:nvSpPr>
          <p:cNvPr id="11" name="Text 8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Funções Polinomiais · Aula 223</a:t>
            </a:r>
            <a:endParaRPr lang="en-US" sz="1200" dirty="0"/>
          </a:p>
        </p:txBody>
      </p:sp>
      <p:sp>
        <p:nvSpPr>
          <p:cNvPr id="12" name="Text 9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9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2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2026-09-17T18:48:26Z</dcterms:created>
  <dcterms:modified xsi:type="dcterms:W3CDTF">2026-09-17T18:48:26Z</dcterms:modified>
</cp:coreProperties>
</file>