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130"/>
        </a:solidFill>
      </p:bgPr>
    </p:bg>
    <p:spTree>
      <p:nvGrpSpPr>
        <p:cNvPr id="1" name=""/>
        <p:cNvGrpSpPr/>
        <p:nvPr/>
      </p:nvGrpSpPr>
      <p:grpSpPr>
        <a:xfrm>
          <a:off x="0" y="0"/>
          <a:ext cx="0" cy="0"/>
          <a:chOff x="0" y="0"/>
          <a:chExt cx="0" cy="0"/>
        </a:xfrm>
      </p:grpSpPr>
      <p:sp>
        <p:nvSpPr>
          <p:cNvPr id="2" name="Text 0"/>
          <p:cNvSpPr txBox="1"/>
          <p:nvPr/>
        </p:nvSpPr>
        <p:spPr>
          <a:xfrm>
            <a:off x="731520" y="640080"/>
            <a:ext cx="10698480" cy="365760"/>
          </a:xfrm>
          <a:prstGeom prst="rect">
            <a:avLst/>
          </a:prstGeom>
          <a:noFill/>
          <a:ln/>
        </p:spPr>
        <p:txBody>
          <a:bodyPr wrap="square" lIns="0" tIns="0" rIns="0" bIns="0" rtlCol="0" anchor="ctr"/>
          <a:lstStyle/>
          <a:p>
            <a:pPr indent="0" marL="0">
              <a:buNone/>
            </a:pPr>
            <a:r>
              <a:rPr lang="en-US" sz="1400" b="1" dirty="0">
                <a:solidFill>
                  <a:srgbClr val="E8623C"/>
                </a:solidFill>
                <a:latin typeface="Calibri" pitchFamily="34" charset="0"/>
                <a:ea typeface="Calibri" pitchFamily="34" charset="-122"/>
                <a:cs typeface="Calibri" pitchFamily="34" charset="-120"/>
              </a:rPr>
              <a:t>MÓDULO 0 · MATEMÁTICA · AULA 9</a:t>
            </a:r>
            <a:endParaRPr lang="en-US" sz="1400" dirty="0"/>
          </a:p>
        </p:txBody>
      </p:sp>
      <p:sp>
        <p:nvSpPr>
          <p:cNvPr id="3" name="Shape 1"/>
          <p:cNvSpPr/>
          <p:nvPr/>
        </p:nvSpPr>
        <p:spPr>
          <a:xfrm>
            <a:off x="731520" y="2240280"/>
            <a:ext cx="1371600" cy="1371600"/>
          </a:xfrm>
          <a:prstGeom prst="ellipse">
            <a:avLst/>
          </a:prstGeom>
          <a:solidFill>
            <a:srgbClr val="E8623C"/>
          </a:solidFill>
          <a:ln/>
        </p:spPr>
      </p:sp>
      <p:pic>
        <p:nvPicPr>
          <p:cNvPr id="4" name="Image 0" descr="preencoded.png">    </p:cNvPr>
          <p:cNvPicPr>
            <a:picLocks noChangeAspect="1"/>
          </p:cNvPicPr>
          <p:nvPr/>
        </p:nvPicPr>
        <p:blipFill>
          <a:blip r:embed="rId1"/>
          <a:stretch>
            <a:fillRect/>
          </a:stretch>
        </p:blipFill>
        <p:spPr>
          <a:xfrm>
            <a:off x="909828" y="2418588"/>
            <a:ext cx="1014984" cy="1014984"/>
          </a:xfrm>
          <a:prstGeom prst="rect">
            <a:avLst/>
          </a:prstGeom>
        </p:spPr>
      </p:pic>
      <p:sp>
        <p:nvSpPr>
          <p:cNvPr id="5" name="Text 2"/>
          <p:cNvSpPr txBox="1"/>
          <p:nvPr/>
        </p:nvSpPr>
        <p:spPr>
          <a:xfrm>
            <a:off x="2377440" y="2103120"/>
            <a:ext cx="9052560" cy="1463040"/>
          </a:xfrm>
          <a:prstGeom prst="rect">
            <a:avLst/>
          </a:prstGeom>
          <a:noFill/>
          <a:ln/>
        </p:spPr>
        <p:txBody>
          <a:bodyPr wrap="square" lIns="0" tIns="0" rIns="0" bIns="0" rtlCol="0" anchor="t"/>
          <a:lstStyle/>
          <a:p>
            <a:pPr indent="0" marL="0">
              <a:buNone/>
            </a:pPr>
            <a:r>
              <a:rPr lang="en-US" sz="3800" b="1" dirty="0">
                <a:solidFill>
                  <a:srgbClr val="FFFFFF"/>
                </a:solidFill>
                <a:latin typeface="Calibri" pitchFamily="34" charset="0"/>
                <a:ea typeface="Calibri" pitchFamily="34" charset="-122"/>
                <a:cs typeface="Calibri" pitchFamily="34" charset="-120"/>
              </a:rPr>
              <a:t>Planilhas Eletrônicas</a:t>
            </a:r>
            <a:endParaRPr lang="en-US" sz="3800" dirty="0"/>
          </a:p>
        </p:txBody>
      </p:sp>
      <p:sp>
        <p:nvSpPr>
          <p:cNvPr id="6" name="Text 3"/>
          <p:cNvSpPr txBox="1"/>
          <p:nvPr/>
        </p:nvSpPr>
        <p:spPr>
          <a:xfrm>
            <a:off x="2377440" y="3383280"/>
            <a:ext cx="9052560" cy="548640"/>
          </a:xfrm>
          <a:prstGeom prst="rect">
            <a:avLst/>
          </a:prstGeom>
          <a:noFill/>
          <a:ln/>
        </p:spPr>
        <p:txBody>
          <a:bodyPr wrap="square" lIns="0" tIns="0" rIns="0" bIns="0" rtlCol="0" anchor="ctr"/>
          <a:lstStyle/>
          <a:p>
            <a:pPr indent="0" marL="0">
              <a:buNone/>
            </a:pPr>
            <a:r>
              <a:rPr lang="en-US" sz="2000" dirty="0">
                <a:solidFill>
                  <a:srgbClr val="C9CCDA"/>
                </a:solidFill>
                <a:latin typeface="Calibri" pitchFamily="34" charset="0"/>
                <a:ea typeface="Calibri" pitchFamily="34" charset="-122"/>
                <a:cs typeface="Calibri" pitchFamily="34" charset="-120"/>
              </a:rPr>
              <a:t>Tabelas, fórmulas e gráficos</a:t>
            </a:r>
            <a:endParaRPr lang="en-US" sz="2000" dirty="0"/>
          </a:p>
        </p:txBody>
      </p:sp>
      <p:sp>
        <p:nvSpPr>
          <p:cNvPr id="7" name="Text 4"/>
          <p:cNvSpPr txBox="1"/>
          <p:nvPr/>
        </p:nvSpPr>
        <p:spPr>
          <a:xfrm>
            <a:off x="731520" y="6035040"/>
            <a:ext cx="10698480" cy="457200"/>
          </a:xfrm>
          <a:prstGeom prst="rect">
            <a:avLst/>
          </a:prstGeom>
          <a:noFill/>
          <a:ln/>
        </p:spPr>
        <p:txBody>
          <a:bodyPr wrap="square" lIns="0" tIns="0" rIns="0" bIns="0" rtlCol="0" anchor="ctr"/>
          <a:lstStyle/>
          <a:p>
            <a:pPr indent="0" marL="0">
              <a:buNone/>
            </a:pPr>
            <a:r>
              <a:rPr lang="en-US" sz="1300" i="1" dirty="0">
                <a:solidFill>
                  <a:srgbClr val="6B6E80"/>
                </a:solidFill>
                <a:latin typeface="Calibri" pitchFamily="34" charset="0"/>
                <a:ea typeface="Calibri" pitchFamily="34" charset="-122"/>
                <a:cs typeface="Calibri" pitchFamily="34" charset="-120"/>
              </a:rPr>
              <a:t>Planilhas: tabelas, fórmulas simples, organização de dados e gráficos básicos</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Para começar</a:t>
            </a:r>
            <a:endParaRPr lang="en-US" sz="3000" dirty="0"/>
          </a:p>
        </p:txBody>
      </p:sp>
      <p:sp>
        <p:nvSpPr>
          <p:cNvPr id="3" name="Text 1"/>
          <p:cNvSpPr txBox="1"/>
          <p:nvPr/>
        </p:nvSpPr>
        <p:spPr>
          <a:xfrm>
            <a:off x="548640" y="2011680"/>
            <a:ext cx="11064240" cy="2926080"/>
          </a:xfrm>
          <a:prstGeom prst="rect">
            <a:avLst/>
          </a:prstGeom>
          <a:noFill/>
          <a:ln/>
        </p:spPr>
        <p:txBody>
          <a:bodyPr wrap="square" lIns="0" tIns="0" rIns="0" bIns="0" rtlCol="0" anchor="t"/>
          <a:lstStyle/>
          <a:p>
            <a:pPr indent="0" marL="0">
              <a:lnSpc>
                <a:spcPct val="125000"/>
              </a:lnSpc>
              <a:buNone/>
            </a:pPr>
            <a:r>
              <a:rPr lang="en-US" sz="2800" b="1" dirty="0">
                <a:solidFill>
                  <a:srgbClr val="2A2D3A"/>
                </a:solidFill>
                <a:latin typeface="Calibri" pitchFamily="34" charset="0"/>
                <a:ea typeface="Calibri" pitchFamily="34" charset="-122"/>
                <a:cs typeface="Calibri" pitchFamily="34" charset="-120"/>
              </a:rPr>
              <a:t>O que uma planilha eletrônica consegue fazer que uma tabela no papel não consegue?</a:t>
            </a:r>
            <a:endParaRPr lang="en-US" sz="2800" dirty="0"/>
          </a:p>
        </p:txBody>
      </p:sp>
      <p:sp>
        <p:nvSpPr>
          <p:cNvPr id="4" name="Text 2"/>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Linguagem, Raciocínio e Ferramentas para Aprender Matemática · Aula 9</a:t>
            </a:r>
            <a:endParaRPr lang="en-US" sz="1200" dirty="0"/>
          </a:p>
        </p:txBody>
      </p:sp>
      <p:sp>
        <p:nvSpPr>
          <p:cNvPr id="5" name="Text 3"/>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O conceito central</a:t>
            </a:r>
            <a:endParaRPr lang="en-US" sz="3000" dirty="0"/>
          </a:p>
        </p:txBody>
      </p:sp>
      <p:sp>
        <p:nvSpPr>
          <p:cNvPr id="3" name="Shape 1"/>
          <p:cNvSpPr/>
          <p:nvPr/>
        </p:nvSpPr>
        <p:spPr>
          <a:xfrm>
            <a:off x="5184648" y="1554480"/>
            <a:ext cx="1828800" cy="1828800"/>
          </a:xfrm>
          <a:prstGeom prst="ellipse">
            <a:avLst/>
          </a:prstGeom>
          <a:solidFill>
            <a:srgbClr val="F5F1EC"/>
          </a:solidFill>
          <a:ln/>
        </p:spPr>
      </p:sp>
      <p:pic>
        <p:nvPicPr>
          <p:cNvPr id="4" name="Image 0" descr="preencoded.png">    </p:cNvPr>
          <p:cNvPicPr>
            <a:picLocks noChangeAspect="1"/>
          </p:cNvPicPr>
          <p:nvPr/>
        </p:nvPicPr>
        <p:blipFill>
          <a:blip r:embed="rId1"/>
          <a:stretch>
            <a:fillRect/>
          </a:stretch>
        </p:blipFill>
        <p:spPr>
          <a:xfrm>
            <a:off x="5422392" y="1792224"/>
            <a:ext cx="1353312" cy="1353312"/>
          </a:xfrm>
          <a:prstGeom prst="rect">
            <a:avLst/>
          </a:prstGeom>
        </p:spPr>
      </p:pic>
      <p:sp>
        <p:nvSpPr>
          <p:cNvPr id="5" name="Text 2"/>
          <p:cNvSpPr txBox="1"/>
          <p:nvPr/>
        </p:nvSpPr>
        <p:spPr>
          <a:xfrm>
            <a:off x="1097280" y="3749040"/>
            <a:ext cx="9966960" cy="1280160"/>
          </a:xfrm>
          <a:prstGeom prst="rect">
            <a:avLst/>
          </a:prstGeom>
          <a:noFill/>
          <a:ln/>
        </p:spPr>
        <p:txBody>
          <a:bodyPr wrap="square" lIns="0" tIns="0" rIns="0" bIns="0" rtlCol="0" anchor="t"/>
          <a:lstStyle/>
          <a:p>
            <a:pPr algn="ctr" indent="0" marL="0">
              <a:lnSpc>
                <a:spcPct val="120000"/>
              </a:lnSpc>
              <a:buNone/>
            </a:pPr>
            <a:r>
              <a:rPr lang="en-US" sz="2200" b="1" dirty="0">
                <a:solidFill>
                  <a:srgbClr val="2A2D3A"/>
                </a:solidFill>
                <a:latin typeface="Calibri" pitchFamily="34" charset="0"/>
                <a:ea typeface="Calibri" pitchFamily="34" charset="-122"/>
                <a:cs typeface="Calibri" pitchFamily="34" charset="-120"/>
              </a:rPr>
              <a:t>A diferença essencial é a fórmula: a planilha recalcula automaticamente quando um dado muda.</a:t>
            </a:r>
            <a:endParaRPr lang="en-US" sz="2200" dirty="0"/>
          </a:p>
        </p:txBody>
      </p:sp>
      <p:sp>
        <p:nvSpPr>
          <p:cNvPr id="6" name="Text 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Linguagem, Raciocínio e Ferramentas para Aprender Matemática · Aula 9</a:t>
            </a:r>
            <a:endParaRPr lang="en-US" sz="1200" dirty="0"/>
          </a:p>
        </p:txBody>
      </p:sp>
      <p:sp>
        <p:nvSpPr>
          <p:cNvPr id="7" name="Text 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Como funciona</a:t>
            </a:r>
            <a:endParaRPr lang="en-US" sz="3000" dirty="0"/>
          </a:p>
        </p:txBody>
      </p:sp>
      <p:sp>
        <p:nvSpPr>
          <p:cNvPr id="3" name="Text 1"/>
          <p:cNvSpPr txBox="1"/>
          <p:nvPr/>
        </p:nvSpPr>
        <p:spPr>
          <a:xfrm>
            <a:off x="548640" y="1600200"/>
            <a:ext cx="10881360" cy="822960"/>
          </a:xfrm>
          <a:prstGeom prst="rect">
            <a:avLst/>
          </a:prstGeom>
          <a:noFill/>
          <a:ln/>
        </p:spPr>
        <p:txBody>
          <a:bodyPr wrap="square" lIns="0" tIns="0" rIns="0" bIns="0" rtlCol="0" anchor="t"/>
          <a:lstStyle/>
          <a:p>
            <a:pPr indent="0" marL="0">
              <a:buNone/>
            </a:pPr>
            <a:r>
              <a:rPr lang="en-US" sz="2200" dirty="0">
                <a:solidFill>
                  <a:srgbClr val="2A2D3A"/>
                </a:solidFill>
                <a:latin typeface="Calibri" pitchFamily="34" charset="0"/>
                <a:ea typeface="Calibri" pitchFamily="34" charset="-122"/>
                <a:cs typeface="Calibri" pitchFamily="34" charset="-120"/>
              </a:rPr>
              <a:t>Organizar dados em colunas e usar fórmulas simples.</a:t>
            </a:r>
            <a:endParaRPr lang="en-US" sz="2200" dirty="0"/>
          </a:p>
        </p:txBody>
      </p:sp>
      <p:sp>
        <p:nvSpPr>
          <p:cNvPr id="4" name="Text 2"/>
          <p:cNvSpPr txBox="1"/>
          <p:nvPr/>
        </p:nvSpPr>
        <p:spPr>
          <a:xfrm>
            <a:off x="548640" y="2606040"/>
            <a:ext cx="10698480" cy="3017520"/>
          </a:xfrm>
          <a:prstGeom prst="rect">
            <a:avLst/>
          </a:prstGeom>
          <a:noFill/>
          <a:ln/>
        </p:spPr>
        <p:txBody>
          <a:bodyPr wrap="square" lIns="0" tIns="0" rIns="0" bIns="0" rtlCol="0" anchor="t"/>
          <a:lstStyle/>
          <a:p>
            <a:pPr indent="0" marL="0">
              <a:lnSpc>
                <a:spcPct val="125000"/>
              </a:lnSpc>
              <a:spcAft>
                <a:spcPts val="1400"/>
              </a:spcAft>
              <a:buNone/>
            </a:pPr>
            <a:r>
              <a:rPr lang="en-US" sz="2200" dirty="0">
                <a:solidFill>
                  <a:srgbClr val="2A2D3A"/>
                </a:solidFill>
                <a:latin typeface="Calibri" pitchFamily="34" charset="0"/>
                <a:ea typeface="Calibri" pitchFamily="34" charset="-122"/>
                <a:cs typeface="Calibri" pitchFamily="34" charset="-120"/>
              </a:rPr>
              <a:t>•  =B2*C2 multiplica duas células e pode ser copiada para outras linhas</a:t>
            </a:r>
            <a:endParaRPr lang="en-US" sz="2200" dirty="0"/>
          </a:p>
          <a:p>
            <a:pPr indent="0" marL="0">
              <a:lnSpc>
                <a:spcPct val="125000"/>
              </a:lnSpc>
              <a:spcAft>
                <a:spcPts val="1400"/>
              </a:spcAft>
              <a:buNone/>
            </a:pPr>
            <a:r>
              <a:rPr lang="en-US" sz="2200" dirty="0">
                <a:solidFill>
                  <a:srgbClr val="2A2D3A"/>
                </a:solidFill>
                <a:latin typeface="Calibri" pitchFamily="34" charset="0"/>
                <a:ea typeface="Calibri" pitchFamily="34" charset="-122"/>
                <a:cs typeface="Calibri" pitchFamily="34" charset="-120"/>
              </a:rPr>
              <a:t>•  =SOMA(D2:D10) soma uma coluna inteira automaticamente</a:t>
            </a:r>
            <a:endParaRPr lang="en-US" sz="2200" dirty="0"/>
          </a:p>
        </p:txBody>
      </p:sp>
      <p:sp>
        <p:nvSpPr>
          <p:cNvPr id="5" name="Text 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Linguagem, Raciocínio e Ferramentas para Aprender Matemática · Aula 9</a:t>
            </a:r>
            <a:endParaRPr lang="en-US" sz="1200" dirty="0"/>
          </a:p>
        </p:txBody>
      </p:sp>
      <p:sp>
        <p:nvSpPr>
          <p:cNvPr id="6" name="Text 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Cuidado com essa armadilha</a:t>
            </a:r>
            <a:endParaRPr lang="en-US" sz="2600" dirty="0"/>
          </a:p>
        </p:txBody>
      </p:sp>
      <p:sp>
        <p:nvSpPr>
          <p:cNvPr id="3" name="Shape 1"/>
          <p:cNvSpPr/>
          <p:nvPr/>
        </p:nvSpPr>
        <p:spPr>
          <a:xfrm>
            <a:off x="9418320" y="548640"/>
            <a:ext cx="1188720" cy="1188720"/>
          </a:xfrm>
          <a:prstGeom prst="ellipse">
            <a:avLst/>
          </a:prstGeom>
          <a:solidFill>
            <a:srgbClr val="F5F1EC"/>
          </a:solidFill>
          <a:ln/>
        </p:spPr>
      </p:sp>
      <p:pic>
        <p:nvPicPr>
          <p:cNvPr id="4" name="Image 0" descr="preencoded.png">    </p:cNvPr>
          <p:cNvPicPr>
            <a:picLocks noChangeAspect="1"/>
          </p:cNvPicPr>
          <p:nvPr/>
        </p:nvPicPr>
        <p:blipFill>
          <a:blip r:embed="rId1"/>
          <a:stretch>
            <a:fillRect/>
          </a:stretch>
        </p:blipFill>
        <p:spPr>
          <a:xfrm>
            <a:off x="9572854" y="703174"/>
            <a:ext cx="879653" cy="879653"/>
          </a:xfrm>
          <a:prstGeom prst="rect">
            <a:avLst/>
          </a:prstGeom>
        </p:spPr>
      </p:pic>
      <p:sp>
        <p:nvSpPr>
          <p:cNvPr id="5" name="Text 2"/>
          <p:cNvSpPr txBox="1"/>
          <p:nvPr/>
        </p:nvSpPr>
        <p:spPr>
          <a:xfrm>
            <a:off x="548640" y="2103120"/>
            <a:ext cx="10881360" cy="3108960"/>
          </a:xfrm>
          <a:prstGeom prst="rect">
            <a:avLst/>
          </a:prstGeom>
          <a:noFill/>
          <a:ln/>
        </p:spPr>
        <p:txBody>
          <a:bodyPr wrap="square" lIns="0" tIns="0" rIns="0" bIns="0" rtlCol="0" anchor="t"/>
          <a:lstStyle/>
          <a:p>
            <a:pPr indent="0" marL="0">
              <a:lnSpc>
                <a:spcPct val="130000"/>
              </a:lnSpc>
              <a:buNone/>
            </a:pPr>
            <a:r>
              <a:rPr lang="en-US" sz="2400" b="1" dirty="0">
                <a:solidFill>
                  <a:srgbClr val="2A2D3A"/>
                </a:solidFill>
                <a:latin typeface="Calibri" pitchFamily="34" charset="0"/>
                <a:ea typeface="Calibri" pitchFamily="34" charset="-122"/>
                <a:cs typeface="Calibri" pitchFamily="34" charset="-120"/>
              </a:rPr>
              <a:t>Achar que uma planilha é só uma "tabela bonita" — o que ela realmente automatiza é o recálculo.</a:t>
            </a:r>
            <a:endParaRPr lang="en-US" sz="2400" dirty="0"/>
          </a:p>
        </p:txBody>
      </p:sp>
      <p:sp>
        <p:nvSpPr>
          <p:cNvPr id="6" name="Text 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Linguagem, Raciocínio e Ferramentas para Aprender Matemática · Aula 9</a:t>
            </a:r>
            <a:endParaRPr lang="en-US" sz="1200" dirty="0"/>
          </a:p>
        </p:txBody>
      </p:sp>
      <p:sp>
        <p:nvSpPr>
          <p:cNvPr id="7" name="Text 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Exemplo resolvido</a:t>
            </a:r>
            <a:endParaRPr lang="en-US" sz="3000" dirty="0"/>
          </a:p>
        </p:txBody>
      </p:sp>
      <p:sp>
        <p:nvSpPr>
          <p:cNvPr id="3" name="Text 1"/>
          <p:cNvSpPr txBox="1"/>
          <p:nvPr/>
        </p:nvSpPr>
        <p:spPr>
          <a:xfrm>
            <a:off x="548640" y="1554480"/>
            <a:ext cx="10698480" cy="914400"/>
          </a:xfrm>
          <a:prstGeom prst="rect">
            <a:avLst/>
          </a:prstGeom>
          <a:noFill/>
          <a:ln/>
        </p:spPr>
        <p:txBody>
          <a:bodyPr wrap="square" lIns="0" tIns="0" rIns="0" bIns="0" rtlCol="0" anchor="t"/>
          <a:lstStyle/>
          <a:p>
            <a:pPr indent="0" marL="0">
              <a:lnSpc>
                <a:spcPct val="120000"/>
              </a:lnSpc>
              <a:buNone/>
            </a:pPr>
            <a:r>
              <a:rPr lang="en-US" sz="2000" dirty="0">
                <a:solidFill>
                  <a:srgbClr val="2A2D3A"/>
                </a:solidFill>
                <a:latin typeface="Calibri" pitchFamily="34" charset="0"/>
                <a:ea typeface="Calibri" pitchFamily="34" charset="-122"/>
                <a:cs typeface="Calibri" pitchFamily="34" charset="-120"/>
              </a:rPr>
              <a:t>Uma planilha com item, quantidade e preço unitário nas colunas B, C.</a:t>
            </a:r>
            <a:endParaRPr lang="en-US" sz="2000" dirty="0"/>
          </a:p>
        </p:txBody>
      </p:sp>
      <p:sp>
        <p:nvSpPr>
          <p:cNvPr id="4" name="Shape 2"/>
          <p:cNvSpPr/>
          <p:nvPr/>
        </p:nvSpPr>
        <p:spPr>
          <a:xfrm>
            <a:off x="2103120" y="2651760"/>
            <a:ext cx="7955280" cy="2834640"/>
          </a:xfrm>
          <a:prstGeom prst="roundRect">
            <a:avLst>
              <a:gd name="adj" fmla="val 4839"/>
            </a:avLst>
          </a:prstGeom>
          <a:solidFill>
            <a:srgbClr val="F5F1EC"/>
          </a:solidFill>
          <a:ln/>
        </p:spPr>
      </p:sp>
      <p:sp>
        <p:nvSpPr>
          <p:cNvPr id="5" name="Text 3"/>
          <p:cNvSpPr txBox="1"/>
          <p:nvPr/>
        </p:nvSpPr>
        <p:spPr>
          <a:xfrm>
            <a:off x="2377440" y="2880360"/>
            <a:ext cx="7406640" cy="777240"/>
          </a:xfrm>
          <a:prstGeom prst="rect">
            <a:avLst/>
          </a:prstGeom>
          <a:noFill/>
          <a:ln/>
        </p:spPr>
        <p:txBody>
          <a:bodyPr wrap="square" lIns="0" tIns="0" rIns="0" bIns="0" rtlCol="0" anchor="ctr"/>
          <a:lstStyle/>
          <a:p>
            <a:pPr algn="ctr" indent="0" marL="0">
              <a:buNone/>
            </a:pPr>
            <a:r>
              <a:rPr lang="en-US" sz="2200" b="1" dirty="0">
                <a:solidFill>
                  <a:srgbClr val="1E2130"/>
                </a:solidFill>
                <a:latin typeface="Cambria" pitchFamily="34" charset="0"/>
                <a:ea typeface="Cambria" pitchFamily="34" charset="-122"/>
                <a:cs typeface="Cambria" pitchFamily="34" charset="-120"/>
              </a:rPr>
              <a:t>Subtotal por item: =B2*C2</a:t>
            </a:r>
            <a:endParaRPr lang="en-US" sz="2200" dirty="0"/>
          </a:p>
        </p:txBody>
      </p:sp>
      <p:sp>
        <p:nvSpPr>
          <p:cNvPr id="6" name="Text 4"/>
          <p:cNvSpPr txBox="1"/>
          <p:nvPr/>
        </p:nvSpPr>
        <p:spPr>
          <a:xfrm>
            <a:off x="2377440" y="3703320"/>
            <a:ext cx="7406640" cy="777240"/>
          </a:xfrm>
          <a:prstGeom prst="rect">
            <a:avLst/>
          </a:prstGeom>
          <a:noFill/>
          <a:ln/>
        </p:spPr>
        <p:txBody>
          <a:bodyPr wrap="square" lIns="0" tIns="0" rIns="0" bIns="0" rtlCol="0" anchor="ctr"/>
          <a:lstStyle/>
          <a:p>
            <a:pPr algn="ctr" indent="0" marL="0">
              <a:buNone/>
            </a:pPr>
            <a:r>
              <a:rPr lang="en-US" sz="2200" b="1" dirty="0">
                <a:solidFill>
                  <a:srgbClr val="1E2130"/>
                </a:solidFill>
                <a:latin typeface="Cambria" pitchFamily="34" charset="0"/>
                <a:ea typeface="Cambria" pitchFamily="34" charset="-122"/>
                <a:cs typeface="Cambria" pitchFamily="34" charset="-120"/>
              </a:rPr>
              <a:t>Total geral: =SOMA(D2:D10)</a:t>
            </a:r>
            <a:endParaRPr lang="en-US" sz="2200" dirty="0"/>
          </a:p>
        </p:txBody>
      </p:sp>
      <p:sp>
        <p:nvSpPr>
          <p:cNvPr id="7" name="Text 5"/>
          <p:cNvSpPr txBox="1"/>
          <p:nvPr/>
        </p:nvSpPr>
        <p:spPr>
          <a:xfrm>
            <a:off x="2377440" y="4526280"/>
            <a:ext cx="7406640" cy="777240"/>
          </a:xfrm>
          <a:prstGeom prst="rect">
            <a:avLst/>
          </a:prstGeom>
          <a:noFill/>
          <a:ln/>
        </p:spPr>
        <p:txBody>
          <a:bodyPr wrap="square" lIns="0" tIns="0" rIns="0" bIns="0" rtlCol="0" anchor="ctr"/>
          <a:lstStyle/>
          <a:p>
            <a:pPr algn="ctr" indent="0" marL="0">
              <a:buNone/>
            </a:pPr>
            <a:r>
              <a:rPr lang="en-US" sz="2200" b="1" dirty="0">
                <a:solidFill>
                  <a:srgbClr val="1E2130"/>
                </a:solidFill>
                <a:latin typeface="Cambria" pitchFamily="34" charset="0"/>
                <a:ea typeface="Cambria" pitchFamily="34" charset="-122"/>
                <a:cs typeface="Cambria" pitchFamily="34" charset="-120"/>
              </a:rPr>
              <a:t>Mudar um preço atualiza tudo sozinho</a:t>
            </a:r>
            <a:endParaRPr lang="en-US" sz="2200" dirty="0"/>
          </a:p>
        </p:txBody>
      </p:sp>
      <p:sp>
        <p:nvSpPr>
          <p:cNvPr id="8" name="Text 6"/>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Linguagem, Raciocínio e Ferramentas para Aprender Matemática · Aula 9</a:t>
            </a:r>
            <a:endParaRPr lang="en-US" sz="1200" dirty="0"/>
          </a:p>
        </p:txBody>
      </p:sp>
      <p:sp>
        <p:nvSpPr>
          <p:cNvPr id="9" name="Text 7"/>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Roteiro de hoje</a:t>
            </a:r>
            <a:endParaRPr lang="en-US" sz="2600" dirty="0"/>
          </a:p>
        </p:txBody>
      </p:sp>
      <p:sp>
        <p:nvSpPr>
          <p:cNvPr id="3" name="Shape 1"/>
          <p:cNvSpPr/>
          <p:nvPr/>
        </p:nvSpPr>
        <p:spPr>
          <a:xfrm>
            <a:off x="822960" y="1828800"/>
            <a:ext cx="10515600" cy="758952"/>
          </a:xfrm>
          <a:prstGeom prst="roundRect">
            <a:avLst>
              <a:gd name="adj" fmla="val 12048"/>
            </a:avLst>
          </a:prstGeom>
          <a:solidFill>
            <a:srgbClr val="F5F1EC"/>
          </a:solidFill>
          <a:ln/>
        </p:spPr>
      </p:sp>
      <p:sp>
        <p:nvSpPr>
          <p:cNvPr id="4" name="Text 2"/>
          <p:cNvSpPr txBox="1"/>
          <p:nvPr/>
        </p:nvSpPr>
        <p:spPr>
          <a:xfrm>
            <a:off x="1097280" y="182880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1</a:t>
            </a:r>
            <a:endParaRPr lang="en-US" sz="2200" dirty="0"/>
          </a:p>
        </p:txBody>
      </p:sp>
      <p:sp>
        <p:nvSpPr>
          <p:cNvPr id="5" name="Text 3"/>
          <p:cNvSpPr txBox="1"/>
          <p:nvPr/>
        </p:nvSpPr>
        <p:spPr>
          <a:xfrm>
            <a:off x="1828800" y="182880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Pergunta inicial</a:t>
            </a:r>
            <a:endParaRPr lang="en-US" sz="2200" dirty="0"/>
          </a:p>
        </p:txBody>
      </p:sp>
      <p:sp>
        <p:nvSpPr>
          <p:cNvPr id="6" name="Shape 4"/>
          <p:cNvSpPr/>
          <p:nvPr/>
        </p:nvSpPr>
        <p:spPr>
          <a:xfrm>
            <a:off x="822960" y="2697480"/>
            <a:ext cx="10515600" cy="758952"/>
          </a:xfrm>
          <a:prstGeom prst="roundRect">
            <a:avLst>
              <a:gd name="adj" fmla="val 12048"/>
            </a:avLst>
          </a:prstGeom>
          <a:solidFill>
            <a:srgbClr val="FFFFFF"/>
          </a:solidFill>
          <a:ln/>
        </p:spPr>
      </p:sp>
      <p:sp>
        <p:nvSpPr>
          <p:cNvPr id="7" name="Text 5"/>
          <p:cNvSpPr txBox="1"/>
          <p:nvPr/>
        </p:nvSpPr>
        <p:spPr>
          <a:xfrm>
            <a:off x="1097280" y="269748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2</a:t>
            </a:r>
            <a:endParaRPr lang="en-US" sz="2200" dirty="0"/>
          </a:p>
        </p:txBody>
      </p:sp>
      <p:sp>
        <p:nvSpPr>
          <p:cNvPr id="8" name="Text 6"/>
          <p:cNvSpPr txBox="1"/>
          <p:nvPr/>
        </p:nvSpPr>
        <p:spPr>
          <a:xfrm>
            <a:off x="1828800" y="269748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Fórmulas que recalculam sozinhas</a:t>
            </a:r>
            <a:endParaRPr lang="en-US" sz="2200" dirty="0"/>
          </a:p>
        </p:txBody>
      </p:sp>
      <p:sp>
        <p:nvSpPr>
          <p:cNvPr id="9" name="Shape 7"/>
          <p:cNvSpPr/>
          <p:nvPr/>
        </p:nvSpPr>
        <p:spPr>
          <a:xfrm>
            <a:off x="822960" y="3566160"/>
            <a:ext cx="10515600" cy="758952"/>
          </a:xfrm>
          <a:prstGeom prst="roundRect">
            <a:avLst>
              <a:gd name="adj" fmla="val 12048"/>
            </a:avLst>
          </a:prstGeom>
          <a:solidFill>
            <a:srgbClr val="F5F1EC"/>
          </a:solidFill>
          <a:ln/>
        </p:spPr>
      </p:sp>
      <p:sp>
        <p:nvSpPr>
          <p:cNvPr id="10" name="Text 8"/>
          <p:cNvSpPr txBox="1"/>
          <p:nvPr/>
        </p:nvSpPr>
        <p:spPr>
          <a:xfrm>
            <a:off x="1097280" y="356616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3</a:t>
            </a:r>
            <a:endParaRPr lang="en-US" sz="2200" dirty="0"/>
          </a:p>
        </p:txBody>
      </p:sp>
      <p:sp>
        <p:nvSpPr>
          <p:cNvPr id="11" name="Text 9"/>
          <p:cNvSpPr txBox="1"/>
          <p:nvPr/>
        </p:nvSpPr>
        <p:spPr>
          <a:xfrm>
            <a:off x="1828800" y="356616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Exemplo</a:t>
            </a:r>
            <a:endParaRPr lang="en-US" sz="2200" dirty="0"/>
          </a:p>
        </p:txBody>
      </p:sp>
      <p:sp>
        <p:nvSpPr>
          <p:cNvPr id="12" name="Shape 10"/>
          <p:cNvSpPr/>
          <p:nvPr/>
        </p:nvSpPr>
        <p:spPr>
          <a:xfrm>
            <a:off x="822960" y="4434840"/>
            <a:ext cx="10515600" cy="758952"/>
          </a:xfrm>
          <a:prstGeom prst="roundRect">
            <a:avLst>
              <a:gd name="adj" fmla="val 12048"/>
            </a:avLst>
          </a:prstGeom>
          <a:solidFill>
            <a:srgbClr val="FFFFFF"/>
          </a:solidFill>
          <a:ln/>
        </p:spPr>
      </p:sp>
      <p:sp>
        <p:nvSpPr>
          <p:cNvPr id="13" name="Text 11"/>
          <p:cNvSpPr txBox="1"/>
          <p:nvPr/>
        </p:nvSpPr>
        <p:spPr>
          <a:xfrm>
            <a:off x="1097280" y="443484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4</a:t>
            </a:r>
            <a:endParaRPr lang="en-US" sz="2200" dirty="0"/>
          </a:p>
        </p:txBody>
      </p:sp>
      <p:sp>
        <p:nvSpPr>
          <p:cNvPr id="14" name="Text 12"/>
          <p:cNvSpPr txBox="1"/>
          <p:nvPr/>
        </p:nvSpPr>
        <p:spPr>
          <a:xfrm>
            <a:off x="1828800" y="443484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Exercícios</a:t>
            </a:r>
            <a:endParaRPr lang="en-US" sz="2200" dirty="0"/>
          </a:p>
        </p:txBody>
      </p:sp>
      <p:sp>
        <p:nvSpPr>
          <p:cNvPr id="15" name="Text 1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Linguagem, Raciocínio e Ferramentas para Aprender Matemática · Aula 9</a:t>
            </a:r>
            <a:endParaRPr lang="en-US" sz="1200" dirty="0"/>
          </a:p>
        </p:txBody>
      </p:sp>
      <p:sp>
        <p:nvSpPr>
          <p:cNvPr id="16" name="Text 1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Hora dos Exercícios — Fixação</a:t>
            </a:r>
            <a:endParaRPr lang="en-US" sz="2600" dirty="0"/>
          </a:p>
        </p:txBody>
      </p:sp>
      <p:sp>
        <p:nvSpPr>
          <p:cNvPr id="3" name="Shape 1"/>
          <p:cNvSpPr/>
          <p:nvPr/>
        </p:nvSpPr>
        <p:spPr>
          <a:xfrm>
            <a:off x="9418320" y="457200"/>
            <a:ext cx="960120" cy="960120"/>
          </a:xfrm>
          <a:prstGeom prst="ellipse">
            <a:avLst/>
          </a:prstGeom>
          <a:solidFill>
            <a:srgbClr val="F5F1EC"/>
          </a:solidFill>
          <a:ln/>
        </p:spPr>
      </p:sp>
      <p:pic>
        <p:nvPicPr>
          <p:cNvPr id="4" name="Image 0" descr="preencoded.png">    </p:cNvPr>
          <p:cNvPicPr>
            <a:picLocks noChangeAspect="1"/>
          </p:cNvPicPr>
          <p:nvPr/>
        </p:nvPicPr>
        <p:blipFill>
          <a:blip r:embed="rId1"/>
          <a:stretch>
            <a:fillRect/>
          </a:stretch>
        </p:blipFill>
        <p:spPr>
          <a:xfrm>
            <a:off x="9543136" y="582016"/>
            <a:ext cx="710489" cy="710489"/>
          </a:xfrm>
          <a:prstGeom prst="rect">
            <a:avLst/>
          </a:prstGeom>
        </p:spPr>
      </p:pic>
      <p:sp>
        <p:nvSpPr>
          <p:cNvPr id="5" name="Text 2"/>
          <p:cNvSpPr txBox="1"/>
          <p:nvPr/>
        </p:nvSpPr>
        <p:spPr>
          <a:xfrm>
            <a:off x="548640" y="160020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QUESTÃO 1</a:t>
            </a:r>
            <a:endParaRPr lang="en-US" sz="1500" dirty="0"/>
          </a:p>
        </p:txBody>
      </p:sp>
      <p:sp>
        <p:nvSpPr>
          <p:cNvPr id="6" name="Shape 3"/>
          <p:cNvSpPr/>
          <p:nvPr/>
        </p:nvSpPr>
        <p:spPr>
          <a:xfrm>
            <a:off x="548640" y="2011680"/>
            <a:ext cx="10698480" cy="1920240"/>
          </a:xfrm>
          <a:prstGeom prst="roundRect">
            <a:avLst>
              <a:gd name="adj" fmla="val 5714"/>
            </a:avLst>
          </a:prstGeom>
          <a:solidFill>
            <a:srgbClr val="F5F1EC"/>
          </a:solidFill>
          <a:ln/>
        </p:spPr>
      </p:sp>
      <p:sp>
        <p:nvSpPr>
          <p:cNvPr id="7" name="Text 4"/>
          <p:cNvSpPr txBox="1"/>
          <p:nvPr/>
        </p:nvSpPr>
        <p:spPr>
          <a:xfrm>
            <a:off x="822960" y="2194560"/>
            <a:ext cx="10149840" cy="1554480"/>
          </a:xfrm>
          <a:prstGeom prst="rect">
            <a:avLst/>
          </a:prstGeom>
          <a:noFill/>
          <a:ln/>
        </p:spPr>
        <p:txBody>
          <a:bodyPr wrap="square" lIns="0" tIns="0" rIns="0" bIns="0" rtlCol="0" anchor="t"/>
          <a:lstStyle/>
          <a:p>
            <a:pPr indent="0" marL="0">
              <a:buNone/>
            </a:pPr>
            <a:r>
              <a:rPr lang="en-US" sz="1900" dirty="0">
                <a:solidFill>
                  <a:srgbClr val="2A2D3A"/>
                </a:solidFill>
                <a:latin typeface="Calibri" pitchFamily="34" charset="0"/>
                <a:ea typeface="Calibri" pitchFamily="34" charset="-122"/>
                <a:cs typeface="Calibri" pitchFamily="34" charset="-120"/>
              </a:rPr>
              <a:t>Explique a diferença essencial entre uma tabela desenhada no papel e uma planilha eletrônica com fórmulas.</a:t>
            </a:r>
            <a:endParaRPr lang="en-US" sz="1900" dirty="0"/>
          </a:p>
        </p:txBody>
      </p:sp>
      <p:sp>
        <p:nvSpPr>
          <p:cNvPr id="8" name="Text 5"/>
          <p:cNvSpPr txBox="1"/>
          <p:nvPr/>
        </p:nvSpPr>
        <p:spPr>
          <a:xfrm>
            <a:off x="548640" y="4251960"/>
            <a:ext cx="27432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 Dica</a:t>
            </a:r>
            <a:endParaRPr lang="en-US" sz="1500" dirty="0"/>
          </a:p>
        </p:txBody>
      </p:sp>
      <p:sp>
        <p:nvSpPr>
          <p:cNvPr id="9" name="Text 6"/>
          <p:cNvSpPr txBox="1"/>
          <p:nvPr/>
        </p:nvSpPr>
        <p:spPr>
          <a:xfrm>
            <a:off x="548640" y="4663440"/>
            <a:ext cx="10149840" cy="914400"/>
          </a:xfrm>
          <a:prstGeom prst="rect">
            <a:avLst/>
          </a:prstGeom>
          <a:noFill/>
          <a:ln/>
        </p:spPr>
        <p:txBody>
          <a:bodyPr wrap="square" lIns="0" tIns="0" rIns="0" bIns="0" rtlCol="0" anchor="t"/>
          <a:lstStyle/>
          <a:p>
            <a:pPr indent="0" marL="0">
              <a:buNone/>
            </a:pPr>
            <a:r>
              <a:rPr lang="en-US" sz="1600" i="1" dirty="0">
                <a:solidFill>
                  <a:srgbClr val="2A2D3A"/>
                </a:solidFill>
                <a:latin typeface="Calibri" pitchFamily="34" charset="0"/>
                <a:ea typeface="Calibri" pitchFamily="34" charset="-122"/>
                <a:cs typeface="Calibri" pitchFamily="34" charset="-120"/>
              </a:rPr>
              <a:t>Prefira sempre referenciar células (=B2*C2) em vez de digitar números fixos numa fórmula.</a:t>
            </a:r>
            <a:endParaRPr lang="en-US" sz="1600" dirty="0"/>
          </a:p>
        </p:txBody>
      </p:sp>
      <p:sp>
        <p:nvSpPr>
          <p:cNvPr id="10" name="Text 7"/>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Linguagem, Raciocínio e Ferramentas para Aprender Matemática · Aula 9</a:t>
            </a:r>
            <a:endParaRPr lang="en-US" sz="1200" dirty="0"/>
          </a:p>
        </p:txBody>
      </p:sp>
      <p:sp>
        <p:nvSpPr>
          <p:cNvPr id="11" name="Text 8"/>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2130"/>
        </a:solidFill>
      </p:bgPr>
    </p:bg>
    <p:spTree>
      <p:nvGrpSpPr>
        <p:cNvPr id="1" name=""/>
        <p:cNvGrpSpPr/>
        <p:nvPr/>
      </p:nvGrpSpPr>
      <p:grpSpPr>
        <a:xfrm>
          <a:off x="0" y="0"/>
          <a:ext cx="0" cy="0"/>
          <a:chOff x="0" y="0"/>
          <a:chExt cx="0" cy="0"/>
        </a:xfrm>
      </p:grpSpPr>
      <p:sp>
        <p:nvSpPr>
          <p:cNvPr id="2" name="Shape 0"/>
          <p:cNvSpPr/>
          <p:nvPr/>
        </p:nvSpPr>
        <p:spPr>
          <a:xfrm>
            <a:off x="9509760" y="457200"/>
            <a:ext cx="1005840" cy="1005840"/>
          </a:xfrm>
          <a:prstGeom prst="ellipse">
            <a:avLst/>
          </a:prstGeom>
          <a:solidFill>
            <a:srgbClr val="E8623C"/>
          </a:solidFill>
          <a:ln/>
        </p:spPr>
      </p:sp>
      <p:pic>
        <p:nvPicPr>
          <p:cNvPr id="3" name="Image 0" descr="preencoded.png">    </p:cNvPr>
          <p:cNvPicPr>
            <a:picLocks noChangeAspect="1"/>
          </p:cNvPicPr>
          <p:nvPr/>
        </p:nvPicPr>
        <p:blipFill>
          <a:blip r:embed="rId1"/>
          <a:stretch>
            <a:fillRect/>
          </a:stretch>
        </p:blipFill>
        <p:spPr>
          <a:xfrm>
            <a:off x="9640519" y="587959"/>
            <a:ext cx="744322" cy="744322"/>
          </a:xfrm>
          <a:prstGeom prst="rect">
            <a:avLst/>
          </a:prstGeom>
        </p:spPr>
      </p:pic>
      <p:sp>
        <p:nvSpPr>
          <p:cNvPr id="4" name="Text 1"/>
          <p:cNvSpPr txBox="1"/>
          <p:nvPr/>
        </p:nvSpPr>
        <p:spPr>
          <a:xfrm>
            <a:off x="731520" y="594360"/>
            <a:ext cx="8229600" cy="64008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Gabarito e Encerramento</a:t>
            </a:r>
            <a:endParaRPr lang="en-US" sz="2800" dirty="0"/>
          </a:p>
        </p:txBody>
      </p:sp>
      <p:sp>
        <p:nvSpPr>
          <p:cNvPr id="5" name="Text 2"/>
          <p:cNvSpPr txBox="1"/>
          <p:nvPr/>
        </p:nvSpPr>
        <p:spPr>
          <a:xfrm>
            <a:off x="731520" y="160020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Resposta</a:t>
            </a:r>
            <a:endParaRPr lang="en-US" sz="1500" dirty="0"/>
          </a:p>
        </p:txBody>
      </p:sp>
      <p:sp>
        <p:nvSpPr>
          <p:cNvPr id="6" name="Text 3"/>
          <p:cNvSpPr txBox="1"/>
          <p:nvPr/>
        </p:nvSpPr>
        <p:spPr>
          <a:xfrm>
            <a:off x="731520" y="1965960"/>
            <a:ext cx="10515600" cy="1188720"/>
          </a:xfrm>
          <a:prstGeom prst="rect">
            <a:avLst/>
          </a:prstGeom>
          <a:noFill/>
          <a:ln/>
        </p:spPr>
        <p:txBody>
          <a:bodyPr wrap="square" lIns="0" tIns="0" rIns="0" bIns="0" rtlCol="0" anchor="t"/>
          <a:lstStyle/>
          <a:p>
            <a:pPr indent="0" marL="0">
              <a:lnSpc>
                <a:spcPct val="120000"/>
              </a:lnSpc>
              <a:buNone/>
            </a:pPr>
            <a:r>
              <a:rPr lang="en-US" sz="1800" dirty="0">
                <a:solidFill>
                  <a:srgbClr val="D8DAE6"/>
                </a:solidFill>
                <a:latin typeface="Calibri" pitchFamily="34" charset="0"/>
                <a:ea typeface="Calibri" pitchFamily="34" charset="-122"/>
                <a:cs typeface="Calibri" pitchFamily="34" charset="-120"/>
              </a:rPr>
              <a:t>Numa tabela de papel, mudar um valor exige refazer manualmente todos os cálculos que dependiam dele. Numa planilha com fórmulas, mudar um valor faz todas as células que dependem dele (via fórmula) se recalcularem automaticamente.</a:t>
            </a:r>
            <a:endParaRPr lang="en-US" sz="1800" dirty="0"/>
          </a:p>
        </p:txBody>
      </p:sp>
      <p:sp>
        <p:nvSpPr>
          <p:cNvPr id="7" name="Text 4"/>
          <p:cNvSpPr txBox="1"/>
          <p:nvPr/>
        </p:nvSpPr>
        <p:spPr>
          <a:xfrm>
            <a:off x="731520" y="338328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Resumo da Aula</a:t>
            </a:r>
            <a:endParaRPr lang="en-US" sz="1500" dirty="0"/>
          </a:p>
        </p:txBody>
      </p:sp>
      <p:sp>
        <p:nvSpPr>
          <p:cNvPr id="8" name="Text 5"/>
          <p:cNvSpPr txBox="1"/>
          <p:nvPr/>
        </p:nvSpPr>
        <p:spPr>
          <a:xfrm>
            <a:off x="731520" y="3749040"/>
            <a:ext cx="10515600" cy="502920"/>
          </a:xfrm>
          <a:prstGeom prst="rect">
            <a:avLst/>
          </a:prstGeom>
          <a:noFill/>
          <a:ln/>
        </p:spPr>
        <p:txBody>
          <a:bodyPr wrap="square" lIns="0" tIns="0" rIns="0" bIns="0" rtlCol="0" anchor="t"/>
          <a:lstStyle/>
          <a:p>
            <a:pPr indent="0" marL="0">
              <a:buNone/>
            </a:pPr>
            <a:r>
              <a:rPr lang="en-US" sz="1800" dirty="0">
                <a:solidFill>
                  <a:srgbClr val="D8DAE6"/>
                </a:solidFill>
                <a:latin typeface="Calibri" pitchFamily="34" charset="0"/>
                <a:ea typeface="Calibri" pitchFamily="34" charset="-122"/>
                <a:cs typeface="Calibri" pitchFamily="34" charset="-120"/>
              </a:rPr>
              <a:t>Uma planilha com fórmulas organiza dados e atualiza cálculos automaticamente.</a:t>
            </a:r>
            <a:endParaRPr lang="en-US" sz="1800" dirty="0"/>
          </a:p>
        </p:txBody>
      </p:sp>
      <p:sp>
        <p:nvSpPr>
          <p:cNvPr id="9" name="Text 6"/>
          <p:cNvSpPr txBox="1"/>
          <p:nvPr/>
        </p:nvSpPr>
        <p:spPr>
          <a:xfrm>
            <a:off x="731520" y="4343400"/>
            <a:ext cx="10515600" cy="914400"/>
          </a:xfrm>
          <a:prstGeom prst="rect">
            <a:avLst/>
          </a:prstGeom>
          <a:noFill/>
          <a:ln/>
        </p:spPr>
        <p:txBody>
          <a:bodyPr wrap="square" lIns="0" tIns="0" rIns="0" bIns="0" rtlCol="0" anchor="t"/>
          <a:lstStyle/>
          <a:p>
            <a:pPr indent="0" marL="0">
              <a:lnSpc>
                <a:spcPct val="125000"/>
              </a:lnSpc>
              <a:spcAft>
                <a:spcPts val="1400"/>
              </a:spcAft>
              <a:buNone/>
            </a:pPr>
            <a:r>
              <a:rPr lang="en-US" sz="1800" dirty="0">
                <a:solidFill>
                  <a:srgbClr val="D8DAE6"/>
                </a:solidFill>
                <a:latin typeface="Calibri" pitchFamily="34" charset="0"/>
                <a:ea typeface="Calibri" pitchFamily="34" charset="-122"/>
                <a:cs typeface="Calibri" pitchFamily="34" charset="-120"/>
              </a:rPr>
              <a:t>•  A fórmula é o que diferencia uma planilha de uma tabela desenhada no papel.</a:t>
            </a:r>
            <a:endParaRPr lang="en-US" sz="1800" dirty="0"/>
          </a:p>
        </p:txBody>
      </p:sp>
      <p:sp>
        <p:nvSpPr>
          <p:cNvPr id="10" name="Text 7"/>
          <p:cNvSpPr txBox="1"/>
          <p:nvPr/>
        </p:nvSpPr>
        <p:spPr>
          <a:xfrm>
            <a:off x="731520" y="5760720"/>
            <a:ext cx="10515600" cy="548640"/>
          </a:xfrm>
          <a:prstGeom prst="rect">
            <a:avLst/>
          </a:prstGeom>
          <a:noFill/>
          <a:ln/>
        </p:spPr>
        <p:txBody>
          <a:bodyPr wrap="square" lIns="0" tIns="0" rIns="0" bIns="0" rtlCol="0" anchor="ctr"/>
          <a:lstStyle/>
          <a:p>
            <a:pPr indent="0" marL="0">
              <a:buNone/>
            </a:pPr>
            <a:r>
              <a:rPr lang="en-US" sz="1600" i="1" dirty="0">
                <a:solidFill>
                  <a:srgbClr val="C9CCDA"/>
                </a:solidFill>
                <a:latin typeface="Calibri" pitchFamily="34" charset="0"/>
                <a:ea typeface="Calibri" pitchFamily="34" charset="-122"/>
                <a:cs typeface="Calibri" pitchFamily="34" charset="-120"/>
              </a:rPr>
              <a:t>Próxima aula: Geometria dinâmica e visualização: construções, conjecturas e validação.</a:t>
            </a:r>
            <a:endParaRPr lang="en-US" sz="1600" dirty="0"/>
          </a:p>
        </p:txBody>
      </p:sp>
      <p:sp>
        <p:nvSpPr>
          <p:cNvPr id="11" name="Text 8"/>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Linguagem, Raciocínio e Ferramentas para Aprender Matemática · Aula 9</a:t>
            </a:r>
            <a:endParaRPr lang="en-US" sz="1200" dirty="0"/>
          </a:p>
        </p:txBody>
      </p:sp>
      <p:sp>
        <p:nvSpPr>
          <p:cNvPr id="12" name="Text 9"/>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9</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2026-09-16T03:29:17Z</dcterms:created>
  <dcterms:modified xsi:type="dcterms:W3CDTF">2026-09-16T03:29:17Z</dcterms:modified>
</cp:coreProperties>
</file>